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08" r:id="rId3"/>
    <p:sldId id="309" r:id="rId4"/>
    <p:sldId id="310" r:id="rId5"/>
    <p:sldId id="306" r:id="rId6"/>
    <p:sldId id="257" r:id="rId7"/>
    <p:sldId id="258" r:id="rId8"/>
    <p:sldId id="259" r:id="rId9"/>
    <p:sldId id="260" r:id="rId10"/>
    <p:sldId id="261" r:id="rId11"/>
    <p:sldId id="262" r:id="rId12"/>
    <p:sldId id="266" r:id="rId13"/>
    <p:sldId id="267" r:id="rId14"/>
    <p:sldId id="268" r:id="rId15"/>
    <p:sldId id="269" r:id="rId16"/>
    <p:sldId id="277" r:id="rId17"/>
    <p:sldId id="272" r:id="rId18"/>
    <p:sldId id="273" r:id="rId19"/>
    <p:sldId id="274" r:id="rId20"/>
    <p:sldId id="275" r:id="rId21"/>
    <p:sldId id="278" r:id="rId22"/>
    <p:sldId id="279" r:id="rId23"/>
    <p:sldId id="282" r:id="rId24"/>
    <p:sldId id="281" r:id="rId25"/>
    <p:sldId id="286" r:id="rId26"/>
    <p:sldId id="288" r:id="rId27"/>
    <p:sldId id="289" r:id="rId28"/>
    <p:sldId id="287" r:id="rId29"/>
    <p:sldId id="304" r:id="rId30"/>
    <p:sldId id="300" r:id="rId31"/>
    <p:sldId id="305" r:id="rId32"/>
    <p:sldId id="283" r:id="rId33"/>
    <p:sldId id="284" r:id="rId34"/>
    <p:sldId id="293" r:id="rId35"/>
    <p:sldId id="294" r:id="rId36"/>
    <p:sldId id="295" r:id="rId37"/>
    <p:sldId id="296" r:id="rId38"/>
    <p:sldId id="299" r:id="rId39"/>
    <p:sldId id="297" r:id="rId40"/>
    <p:sldId id="30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9714" autoAdjust="0"/>
    <p:restoredTop sz="72319" autoAdjust="0"/>
  </p:normalViewPr>
  <p:slideViewPr>
    <p:cSldViewPr>
      <p:cViewPr varScale="1">
        <p:scale>
          <a:sx n="130" d="100"/>
          <a:sy n="130" d="100"/>
        </p:scale>
        <p:origin x="-320"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3F8F7-1270-452F-936F-B459BD1D96D3}" type="datetimeFigureOut">
              <a:rPr lang="en-US" smtClean="0"/>
              <a:t>2014-02-06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E3DA62-CD68-4745-984D-10F2C52E9266}" type="slidenum">
              <a:rPr lang="en-US" smtClean="0"/>
              <a:t>‹#›</a:t>
            </a:fld>
            <a:endParaRPr lang="en-US"/>
          </a:p>
        </p:txBody>
      </p:sp>
    </p:spTree>
    <p:extLst>
      <p:ext uri="{BB962C8B-B14F-4D97-AF65-F5344CB8AC3E}">
        <p14:creationId xmlns:p14="http://schemas.microsoft.com/office/powerpoint/2010/main" val="3939987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Chip multiprocessors ----  relatively inexpensive desktop and laptop chip multiprocessors contain a single multicore integrated-circuit</a:t>
            </a:r>
            <a:r>
              <a:rPr lang="en-US" baseline="0" dirty="0" smtClean="0"/>
              <a:t> chip that houses multiple processing “cores”, each of which is a full-fledged processor that can access a common memory.</a:t>
            </a:r>
          </a:p>
          <a:p>
            <a:endParaRPr lang="en-US" baseline="0" dirty="0" smtClean="0"/>
          </a:p>
          <a:p>
            <a:r>
              <a:rPr lang="en-US" baseline="0" dirty="0" smtClean="0"/>
              <a:t>At an intermediate price/performance point are clusters built from </a:t>
            </a:r>
            <a:r>
              <a:rPr lang="en-US" baseline="0" dirty="0" err="1" smtClean="0"/>
              <a:t>indicidual</a:t>
            </a:r>
            <a:r>
              <a:rPr lang="en-US" baseline="0" dirty="0" smtClean="0"/>
              <a:t> computers --- often simple PC-class machines --- with a dedicated network interconnecting them.</a:t>
            </a:r>
          </a:p>
          <a:p>
            <a:endParaRPr lang="en-US" baseline="0" dirty="0" smtClean="0"/>
          </a:p>
          <a:p>
            <a:r>
              <a:rPr lang="en-US" baseline="0" dirty="0" smtClean="0"/>
              <a:t>The highest-priced machines are supercomputers, which often use a combination of custom architectures and custom networks to deliver the highest performance in terms of instructions executed per second.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EE3DA62-CD68-4745-984D-10F2C52E9266}" type="slidenum">
              <a:rPr lang="en-US" smtClean="0"/>
              <a:t>2</a:t>
            </a:fld>
            <a:endParaRPr lang="en-US"/>
          </a:p>
        </p:txBody>
      </p:sp>
    </p:spTree>
    <p:extLst>
      <p:ext uri="{BB962C8B-B14F-4D97-AF65-F5344CB8AC3E}">
        <p14:creationId xmlns:p14="http://schemas.microsoft.com/office/powerpoint/2010/main" val="1124305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T</a:t>
            </a:r>
            <a:r>
              <a:rPr lang="en-US" sz="1000" i="1" dirty="0" smtClean="0"/>
              <a:t>P</a:t>
            </a:r>
            <a:r>
              <a:rPr lang="en-US" dirty="0" smtClean="0"/>
              <a:t> ≥ </a:t>
            </a:r>
            <a:r>
              <a:rPr lang="en-US" i="1" dirty="0" smtClean="0"/>
              <a:t>T</a:t>
            </a:r>
            <a:r>
              <a:rPr lang="en-US" sz="1000" i="1" dirty="0" smtClean="0"/>
              <a:t>1</a:t>
            </a:r>
            <a:r>
              <a:rPr lang="en-US" i="1" dirty="0" smtClean="0"/>
              <a:t>/P</a:t>
            </a:r>
            <a:r>
              <a:rPr lang="zh-CN" altLang="en-US" i="1" dirty="0" smtClean="0"/>
              <a:t>  （</a:t>
            </a:r>
            <a:r>
              <a:rPr lang="en-US" altLang="zh-CN" i="1" dirty="0" smtClean="0"/>
              <a:t>P</a:t>
            </a:r>
            <a:r>
              <a:rPr lang="zh-CN" altLang="en-US" i="1" dirty="0" smtClean="0"/>
              <a:t>个人平均分配时，最省时间）</a:t>
            </a: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 </a:t>
            </a:r>
            <a:r>
              <a:rPr lang="en-US" dirty="0" smtClean="0"/>
              <a:t>T</a:t>
            </a:r>
            <a:r>
              <a:rPr lang="en-US" sz="1050" dirty="0" smtClean="0"/>
              <a:t>P</a:t>
            </a:r>
            <a:r>
              <a:rPr lang="en-US" dirty="0" smtClean="0"/>
              <a:t> ≥ T∞ (</a:t>
            </a:r>
            <a:r>
              <a:rPr lang="zh-CN" altLang="en-US" dirty="0" smtClean="0"/>
              <a:t>人越多，越快完成任务）</a:t>
            </a:r>
            <a:endParaRPr lang="en-US" i="1" dirty="0" smtClean="0"/>
          </a:p>
          <a:p>
            <a:r>
              <a:rPr lang="zh-CN" altLang="en-US" dirty="0" smtClean="0"/>
              <a:t> </a:t>
            </a:r>
            <a:endParaRPr lang="en-US" dirty="0"/>
          </a:p>
        </p:txBody>
      </p:sp>
      <p:sp>
        <p:nvSpPr>
          <p:cNvPr id="4" name="Slide Number Placeholder 3"/>
          <p:cNvSpPr>
            <a:spLocks noGrp="1"/>
          </p:cNvSpPr>
          <p:nvPr>
            <p:ph type="sldNum" sz="quarter" idx="10"/>
          </p:nvPr>
        </p:nvSpPr>
        <p:spPr/>
        <p:txBody>
          <a:bodyPr/>
          <a:lstStyle/>
          <a:p>
            <a:fld id="{4EE3DA62-CD68-4745-984D-10F2C52E9266}" type="slidenum">
              <a:rPr lang="en-US" smtClean="0"/>
              <a:t>28</a:t>
            </a:fld>
            <a:endParaRPr lang="en-US"/>
          </a:p>
        </p:txBody>
      </p:sp>
    </p:spTree>
    <p:extLst>
      <p:ext uri="{BB962C8B-B14F-4D97-AF65-F5344CB8AC3E}">
        <p14:creationId xmlns:p14="http://schemas.microsoft.com/office/powerpoint/2010/main" val="470826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T1</a:t>
            </a:r>
            <a:r>
              <a:rPr lang="zh-CN" altLang="en-US" dirty="0" smtClean="0"/>
              <a:t> </a:t>
            </a:r>
            <a:r>
              <a:rPr lang="en-US" altLang="zh-CN" dirty="0" smtClean="0"/>
              <a:t>=</a:t>
            </a:r>
            <a:r>
              <a:rPr lang="zh-CN" altLang="en-US" dirty="0" smtClean="0"/>
              <a:t> </a:t>
            </a:r>
            <a:r>
              <a:rPr lang="en-US" altLang="zh-CN" dirty="0" smtClean="0"/>
              <a:t>17</a:t>
            </a:r>
          </a:p>
          <a:p>
            <a:r>
              <a:rPr lang="en-US" altLang="zh-CN" dirty="0" smtClean="0"/>
              <a:t>P=</a:t>
            </a:r>
            <a:r>
              <a:rPr lang="zh-CN" altLang="en-US" dirty="0" smtClean="0"/>
              <a:t> </a:t>
            </a:r>
            <a:r>
              <a:rPr lang="en-US" altLang="zh-CN" dirty="0" smtClean="0"/>
              <a:t>3</a:t>
            </a:r>
          </a:p>
          <a:p>
            <a:r>
              <a:rPr lang="en-US" altLang="zh-CN" dirty="0" smtClean="0"/>
              <a:t>T3</a:t>
            </a:r>
            <a:r>
              <a:rPr lang="zh-CN" altLang="en-US" baseline="0" dirty="0" smtClean="0"/>
              <a:t> </a:t>
            </a:r>
            <a:r>
              <a:rPr lang="en-US" altLang="zh-CN" baseline="0" dirty="0" smtClean="0"/>
              <a:t>=</a:t>
            </a:r>
            <a:r>
              <a:rPr lang="zh-CN" altLang="en-US" baseline="0" dirty="0" smtClean="0"/>
              <a:t> </a:t>
            </a:r>
            <a:r>
              <a:rPr lang="en-US" altLang="zh-CN" baseline="0" dirty="0" smtClean="0"/>
              <a:t>8</a:t>
            </a:r>
            <a:r>
              <a:rPr lang="zh-CN" altLang="en-US" baseline="0" dirty="0" smtClean="0"/>
              <a:t> </a:t>
            </a: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T1/T3</a:t>
            </a:r>
            <a:r>
              <a:rPr lang="zh-CN" altLang="en-US" baseline="0" dirty="0" smtClean="0"/>
              <a:t> </a:t>
            </a:r>
            <a:r>
              <a:rPr lang="en-US" altLang="zh-CN" baseline="0" dirty="0" smtClean="0"/>
              <a:t>=</a:t>
            </a:r>
            <a:r>
              <a:rPr lang="zh-CN" altLang="en-US" baseline="0" dirty="0" smtClean="0"/>
              <a:t> </a:t>
            </a:r>
            <a:r>
              <a:rPr lang="en-US" altLang="zh-CN" baseline="0" dirty="0" smtClean="0"/>
              <a:t>17/8</a:t>
            </a:r>
            <a:r>
              <a:rPr lang="zh-CN" altLang="en-US" baseline="0" dirty="0" smtClean="0"/>
              <a:t> </a:t>
            </a:r>
            <a:r>
              <a:rPr lang="en-US" altLang="zh-CN" baseline="0" dirty="0" smtClean="0"/>
              <a:t>=</a:t>
            </a:r>
            <a:r>
              <a:rPr lang="zh-CN" altLang="en-US" baseline="0" dirty="0" smtClean="0"/>
              <a:t> </a:t>
            </a:r>
            <a:r>
              <a:rPr lang="en-US" altLang="zh-CN" baseline="0" dirty="0" smtClean="0"/>
              <a:t>2.125  &lt; 3 = P.</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完全线性加速</a:t>
            </a:r>
            <a:r>
              <a:rPr lang="en-US" altLang="zh-CN"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T1 = 24</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T3 = 8. then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T1/T8 = 3 = P</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  p1: _</a:t>
            </a:r>
            <a:r>
              <a:rPr lang="en-US" altLang="zh-CN" baseline="0" dirty="0" smtClean="0"/>
              <a:t> _ _ _ _ _ _ _</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  p2: _ _ _ _ _ _ _ _</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  p3: _ _ _ _ _ _ _ _</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endParaRPr lang="en-US" dirty="0"/>
          </a:p>
        </p:txBody>
      </p:sp>
      <p:sp>
        <p:nvSpPr>
          <p:cNvPr id="4" name="Slide Number Placeholder 3"/>
          <p:cNvSpPr>
            <a:spLocks noGrp="1"/>
          </p:cNvSpPr>
          <p:nvPr>
            <p:ph type="sldNum" sz="quarter" idx="10"/>
          </p:nvPr>
        </p:nvSpPr>
        <p:spPr/>
        <p:txBody>
          <a:bodyPr/>
          <a:lstStyle/>
          <a:p>
            <a:fld id="{4EE3DA62-CD68-4745-984D-10F2C52E9266}" type="slidenum">
              <a:rPr lang="en-US" smtClean="0"/>
              <a:t>32</a:t>
            </a:fld>
            <a:endParaRPr lang="en-US"/>
          </a:p>
        </p:txBody>
      </p:sp>
    </p:spTree>
    <p:extLst>
      <p:ext uri="{BB962C8B-B14F-4D97-AF65-F5344CB8AC3E}">
        <p14:creationId xmlns:p14="http://schemas.microsoft.com/office/powerpoint/2010/main" val="1908553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1" dirty="0" smtClean="0"/>
              <a:t>Slackness =</a:t>
            </a:r>
            <a:r>
              <a:rPr lang="en-US" altLang="zh-CN" b="1" baseline="0" dirty="0" smtClean="0"/>
              <a:t> </a:t>
            </a:r>
            <a:r>
              <a:rPr lang="zh-CN" altLang="en-US" b="1" dirty="0" smtClean="0"/>
              <a:t>松弛的部分 </a:t>
            </a:r>
            <a:endParaRPr lang="en-US" dirty="0"/>
          </a:p>
        </p:txBody>
      </p:sp>
      <p:sp>
        <p:nvSpPr>
          <p:cNvPr id="4" name="Slide Number Placeholder 3"/>
          <p:cNvSpPr>
            <a:spLocks noGrp="1"/>
          </p:cNvSpPr>
          <p:nvPr>
            <p:ph type="sldNum" sz="quarter" idx="10"/>
          </p:nvPr>
        </p:nvSpPr>
        <p:spPr/>
        <p:txBody>
          <a:bodyPr/>
          <a:lstStyle/>
          <a:p>
            <a:fld id="{4EE3DA62-CD68-4745-984D-10F2C52E9266}" type="slidenum">
              <a:rPr lang="en-US" smtClean="0"/>
              <a:t>34</a:t>
            </a:fld>
            <a:endParaRPr lang="en-US"/>
          </a:p>
        </p:txBody>
      </p:sp>
    </p:spTree>
    <p:extLst>
      <p:ext uri="{BB962C8B-B14F-4D97-AF65-F5344CB8AC3E}">
        <p14:creationId xmlns:p14="http://schemas.microsoft.com/office/powerpoint/2010/main" val="270596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3DA62-CD68-4745-984D-10F2C52E9266}" type="slidenum">
              <a:rPr lang="en-US" smtClean="0"/>
              <a:t>35</a:t>
            </a:fld>
            <a:endParaRPr lang="en-US"/>
          </a:p>
        </p:txBody>
      </p:sp>
    </p:spTree>
    <p:extLst>
      <p:ext uri="{BB962C8B-B14F-4D97-AF65-F5344CB8AC3E}">
        <p14:creationId xmlns:p14="http://schemas.microsoft.com/office/powerpoint/2010/main" val="2822785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3DA62-CD68-4745-984D-10F2C52E9266}" type="slidenum">
              <a:rPr lang="en-US" smtClean="0"/>
              <a:t>39</a:t>
            </a:fld>
            <a:endParaRPr lang="en-US"/>
          </a:p>
        </p:txBody>
      </p:sp>
    </p:spTree>
    <p:extLst>
      <p:ext uri="{BB962C8B-B14F-4D97-AF65-F5344CB8AC3E}">
        <p14:creationId xmlns:p14="http://schemas.microsoft.com/office/powerpoint/2010/main" val="2370937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3DA62-CD68-4745-984D-10F2C52E9266}" type="slidenum">
              <a:rPr lang="en-US" smtClean="0"/>
              <a:t>40</a:t>
            </a:fld>
            <a:endParaRPr lang="en-US"/>
          </a:p>
        </p:txBody>
      </p:sp>
    </p:spTree>
    <p:extLst>
      <p:ext uri="{BB962C8B-B14F-4D97-AF65-F5344CB8AC3E}">
        <p14:creationId xmlns:p14="http://schemas.microsoft.com/office/powerpoint/2010/main" val="2986498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the advent of multicore technology, every new laptop and desktop machine is now a shared-memory parallel computer, and the trend appears to be toward shared-memory multiprocessing.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4EE3DA62-CD68-4745-984D-10F2C52E9266}" type="slidenum">
              <a:rPr lang="en-US" smtClean="0"/>
              <a:t>3</a:t>
            </a:fld>
            <a:endParaRPr lang="en-US"/>
          </a:p>
        </p:txBody>
      </p:sp>
    </p:spTree>
    <p:extLst>
      <p:ext uri="{BB962C8B-B14F-4D97-AF65-F5344CB8AC3E}">
        <p14:creationId xmlns:p14="http://schemas.microsoft.com/office/powerpoint/2010/main" val="720231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3DA62-CD68-4745-984D-10F2C52E9266}" type="slidenum">
              <a:rPr lang="en-US" smtClean="0"/>
              <a:t>4</a:t>
            </a:fld>
            <a:endParaRPr lang="en-US"/>
          </a:p>
        </p:txBody>
      </p:sp>
    </p:spTree>
    <p:extLst>
      <p:ext uri="{BB962C8B-B14F-4D97-AF65-F5344CB8AC3E}">
        <p14:creationId xmlns:p14="http://schemas.microsoft.com/office/powerpoint/2010/main" val="2393289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3DA62-CD68-4745-984D-10F2C52E9266}" type="slidenum">
              <a:rPr lang="en-US" smtClean="0"/>
              <a:t>9</a:t>
            </a:fld>
            <a:endParaRPr lang="en-US"/>
          </a:p>
        </p:txBody>
      </p:sp>
    </p:spTree>
    <p:extLst>
      <p:ext uri="{BB962C8B-B14F-4D97-AF65-F5344CB8AC3E}">
        <p14:creationId xmlns:p14="http://schemas.microsoft.com/office/powerpoint/2010/main" val="1901811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tree of recursive procedure instances</a:t>
            </a:r>
            <a:r>
              <a:rPr lang="en-US" baseline="0" dirty="0" smtClean="0"/>
              <a:t> when computing FIB(4).  Each instance of FIB with the same argument does the same work to produce the same result, providing an inefficient but interesting way to compute Fibonacci numbers. </a:t>
            </a:r>
            <a:endParaRPr lang="en-US" dirty="0"/>
          </a:p>
        </p:txBody>
      </p:sp>
      <p:sp>
        <p:nvSpPr>
          <p:cNvPr id="4" name="Slide Number Placeholder 3"/>
          <p:cNvSpPr>
            <a:spLocks noGrp="1"/>
          </p:cNvSpPr>
          <p:nvPr>
            <p:ph type="sldNum" sz="quarter" idx="10"/>
          </p:nvPr>
        </p:nvSpPr>
        <p:spPr/>
        <p:txBody>
          <a:bodyPr/>
          <a:lstStyle/>
          <a:p>
            <a:fld id="{4EE3DA62-CD68-4745-984D-10F2C52E9266}" type="slidenum">
              <a:rPr lang="en-US" smtClean="0"/>
              <a:t>10</a:t>
            </a:fld>
            <a:endParaRPr lang="en-US"/>
          </a:p>
        </p:txBody>
      </p:sp>
    </p:spTree>
    <p:extLst>
      <p:ext uri="{BB962C8B-B14F-4D97-AF65-F5344CB8AC3E}">
        <p14:creationId xmlns:p14="http://schemas.microsoft.com/office/powerpoint/2010/main" val="2629515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Noticing that the recursive calls operate independently of each other, let's see what improvement we can get by computing the two recursive calls in parallel. This will illustrate the concurrency keywords and also be an example for analysis:</a:t>
            </a:r>
          </a:p>
          <a:p>
            <a:r>
              <a:rPr lang="en-US" dirty="0" smtClean="0"/>
              <a:t>Notice that without the keywords it is still a valid serial program.</a:t>
            </a:r>
          </a:p>
          <a:p>
            <a:r>
              <a:rPr lang="en-US" b="1" dirty="0" smtClean="0"/>
              <a:t>Logical Parallelism</a:t>
            </a:r>
            <a:r>
              <a:rPr lang="en-US" dirty="0" smtClean="0"/>
              <a:t>: </a:t>
            </a:r>
          </a:p>
          <a:p>
            <a:endParaRPr lang="en-US" dirty="0" smtClean="0"/>
          </a:p>
          <a:p>
            <a:r>
              <a:rPr lang="en-US" dirty="0" smtClean="0"/>
              <a:t>The </a:t>
            </a:r>
            <a:r>
              <a:rPr lang="en-US" b="1" dirty="0" smtClean="0"/>
              <a:t>spawn</a:t>
            </a:r>
            <a:r>
              <a:rPr lang="en-US" dirty="0" smtClean="0"/>
              <a:t> keyword does not force parallelism: it just says that it is permissible. A scheduler will make the decision concerning allocation to processors.</a:t>
            </a:r>
          </a:p>
          <a:p>
            <a:r>
              <a:rPr lang="en-US" dirty="0" smtClean="0"/>
              <a:t>However, if parallelism is used, </a:t>
            </a:r>
            <a:r>
              <a:rPr lang="en-US" b="1" dirty="0" smtClean="0"/>
              <a:t>sync</a:t>
            </a:r>
            <a:r>
              <a:rPr lang="en-US" dirty="0" smtClean="0"/>
              <a:t> must be respected. For safety, there is an implicit sync at the end of every procedure.</a:t>
            </a:r>
          </a:p>
          <a:p>
            <a:r>
              <a:rPr lang="en-US" dirty="0" smtClean="0"/>
              <a:t>We will return to this example when we analyze multithreading.</a:t>
            </a:r>
          </a:p>
          <a:p>
            <a:r>
              <a:rPr lang="en-US" dirty="0" smtClean="0"/>
              <a:t> </a:t>
            </a:r>
            <a:endParaRPr lang="en-US" dirty="0"/>
          </a:p>
        </p:txBody>
      </p:sp>
      <p:sp>
        <p:nvSpPr>
          <p:cNvPr id="4" name="Slide Number Placeholder 3"/>
          <p:cNvSpPr>
            <a:spLocks noGrp="1"/>
          </p:cNvSpPr>
          <p:nvPr>
            <p:ph type="sldNum" sz="quarter" idx="10"/>
          </p:nvPr>
        </p:nvSpPr>
        <p:spPr/>
        <p:txBody>
          <a:bodyPr/>
          <a:lstStyle/>
          <a:p>
            <a:fld id="{4EE3DA62-CD68-4745-984D-10F2C52E9266}" type="slidenum">
              <a:rPr lang="en-US" smtClean="0"/>
              <a:t>11</a:t>
            </a:fld>
            <a:endParaRPr lang="en-US"/>
          </a:p>
        </p:txBody>
      </p:sp>
    </p:spTree>
    <p:extLst>
      <p:ext uri="{BB962C8B-B14F-4D97-AF65-F5344CB8AC3E}">
        <p14:creationId xmlns:p14="http://schemas.microsoft.com/office/powerpoint/2010/main" val="816115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while the spawned</a:t>
            </a:r>
            <a:r>
              <a:rPr lang="en-US" baseline="0" dirty="0" smtClean="0"/>
              <a:t> child is computing P-FIB(n-1), the parent may go on to compute P-FIB(n-2) in line 4 in parallel with the spawned child.</a:t>
            </a:r>
          </a:p>
          <a:p>
            <a:endParaRPr lang="en-US" baseline="0" dirty="0" smtClean="0"/>
          </a:p>
          <a:p>
            <a:r>
              <a:rPr lang="en-US" baseline="0" dirty="0" smtClean="0"/>
              <a:t>Since the P-FIB procedure is recursive, these two subroutine calls themselves create nested parallelism , as do their children, thereby creating a potentially vast tree of </a:t>
            </a:r>
            <a:r>
              <a:rPr lang="en-US" baseline="0" dirty="0" err="1" smtClean="0"/>
              <a:t>subcomputation</a:t>
            </a:r>
            <a:r>
              <a:rPr lang="en-US" baseline="0" dirty="0" smtClean="0"/>
              <a:t> , all executing in parallel.</a:t>
            </a:r>
            <a:endParaRPr lang="en-US" dirty="0"/>
          </a:p>
        </p:txBody>
      </p:sp>
      <p:sp>
        <p:nvSpPr>
          <p:cNvPr id="4" name="Slide Number Placeholder 3"/>
          <p:cNvSpPr>
            <a:spLocks noGrp="1"/>
          </p:cNvSpPr>
          <p:nvPr>
            <p:ph type="sldNum" sz="quarter" idx="10"/>
          </p:nvPr>
        </p:nvSpPr>
        <p:spPr/>
        <p:txBody>
          <a:bodyPr/>
          <a:lstStyle/>
          <a:p>
            <a:fld id="{4EE3DA62-CD68-4745-984D-10F2C52E9266}" type="slidenum">
              <a:rPr lang="en-US" smtClean="0"/>
              <a:t>12</a:t>
            </a:fld>
            <a:endParaRPr lang="en-US"/>
          </a:p>
        </p:txBody>
      </p:sp>
    </p:spTree>
    <p:extLst>
      <p:ext uri="{BB962C8B-B14F-4D97-AF65-F5344CB8AC3E}">
        <p14:creationId xmlns:p14="http://schemas.microsoft.com/office/powerpoint/2010/main" val="9787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3DA62-CD68-4745-984D-10F2C52E9266}" type="slidenum">
              <a:rPr lang="en-US" smtClean="0"/>
              <a:t>13</a:t>
            </a:fld>
            <a:endParaRPr lang="en-US"/>
          </a:p>
        </p:txBody>
      </p:sp>
    </p:spTree>
    <p:extLst>
      <p:ext uri="{BB962C8B-B14F-4D97-AF65-F5344CB8AC3E}">
        <p14:creationId xmlns:p14="http://schemas.microsoft.com/office/powerpoint/2010/main" val="2922940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3DA62-CD68-4745-984D-10F2C52E9266}" type="slidenum">
              <a:rPr lang="en-US" smtClean="0"/>
              <a:t>17</a:t>
            </a:fld>
            <a:endParaRPr lang="en-US"/>
          </a:p>
        </p:txBody>
      </p:sp>
    </p:spTree>
    <p:extLst>
      <p:ext uri="{BB962C8B-B14F-4D97-AF65-F5344CB8AC3E}">
        <p14:creationId xmlns:p14="http://schemas.microsoft.com/office/powerpoint/2010/main" val="3075862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9F4502-160B-40EE-9066-3A80910DE49F}" type="datetimeFigureOut">
              <a:rPr lang="en-US" smtClean="0"/>
              <a:t>2014-02-06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3163A-C9D3-460B-A381-9B70E12AAA31}" type="slidenum">
              <a:rPr lang="en-US" smtClean="0"/>
              <a:t>‹#›</a:t>
            </a:fld>
            <a:endParaRPr lang="en-US"/>
          </a:p>
        </p:txBody>
      </p:sp>
    </p:spTree>
    <p:extLst>
      <p:ext uri="{BB962C8B-B14F-4D97-AF65-F5344CB8AC3E}">
        <p14:creationId xmlns:p14="http://schemas.microsoft.com/office/powerpoint/2010/main" val="2337251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9F4502-160B-40EE-9066-3A80910DE49F}" type="datetimeFigureOut">
              <a:rPr lang="en-US" smtClean="0"/>
              <a:t>2014-02-06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3163A-C9D3-460B-A381-9B70E12AAA31}" type="slidenum">
              <a:rPr lang="en-US" smtClean="0"/>
              <a:t>‹#›</a:t>
            </a:fld>
            <a:endParaRPr lang="en-US"/>
          </a:p>
        </p:txBody>
      </p:sp>
    </p:spTree>
    <p:extLst>
      <p:ext uri="{BB962C8B-B14F-4D97-AF65-F5344CB8AC3E}">
        <p14:creationId xmlns:p14="http://schemas.microsoft.com/office/powerpoint/2010/main" val="4007421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9F4502-160B-40EE-9066-3A80910DE49F}" type="datetimeFigureOut">
              <a:rPr lang="en-US" smtClean="0"/>
              <a:t>2014-02-06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3163A-C9D3-460B-A381-9B70E12AAA31}" type="slidenum">
              <a:rPr lang="en-US" smtClean="0"/>
              <a:t>‹#›</a:t>
            </a:fld>
            <a:endParaRPr lang="en-US"/>
          </a:p>
        </p:txBody>
      </p:sp>
    </p:spTree>
    <p:extLst>
      <p:ext uri="{BB962C8B-B14F-4D97-AF65-F5344CB8AC3E}">
        <p14:creationId xmlns:p14="http://schemas.microsoft.com/office/powerpoint/2010/main" val="231413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9F4502-160B-40EE-9066-3A80910DE49F}" type="datetimeFigureOut">
              <a:rPr lang="en-US" smtClean="0"/>
              <a:t>2014-02-06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3163A-C9D3-460B-A381-9B70E12AAA31}" type="slidenum">
              <a:rPr lang="en-US" smtClean="0"/>
              <a:t>‹#›</a:t>
            </a:fld>
            <a:endParaRPr lang="en-US"/>
          </a:p>
        </p:txBody>
      </p:sp>
    </p:spTree>
    <p:extLst>
      <p:ext uri="{BB962C8B-B14F-4D97-AF65-F5344CB8AC3E}">
        <p14:creationId xmlns:p14="http://schemas.microsoft.com/office/powerpoint/2010/main" val="1416699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9F4502-160B-40EE-9066-3A80910DE49F}" type="datetimeFigureOut">
              <a:rPr lang="en-US" smtClean="0"/>
              <a:t>2014-02-06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3163A-C9D3-460B-A381-9B70E12AAA31}" type="slidenum">
              <a:rPr lang="en-US" smtClean="0"/>
              <a:t>‹#›</a:t>
            </a:fld>
            <a:endParaRPr lang="en-US"/>
          </a:p>
        </p:txBody>
      </p:sp>
    </p:spTree>
    <p:extLst>
      <p:ext uri="{BB962C8B-B14F-4D97-AF65-F5344CB8AC3E}">
        <p14:creationId xmlns:p14="http://schemas.microsoft.com/office/powerpoint/2010/main" val="3654477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9F4502-160B-40EE-9066-3A80910DE49F}" type="datetimeFigureOut">
              <a:rPr lang="en-US" smtClean="0"/>
              <a:t>2014-02-06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43163A-C9D3-460B-A381-9B70E12AAA31}" type="slidenum">
              <a:rPr lang="en-US" smtClean="0"/>
              <a:t>‹#›</a:t>
            </a:fld>
            <a:endParaRPr lang="en-US"/>
          </a:p>
        </p:txBody>
      </p:sp>
    </p:spTree>
    <p:extLst>
      <p:ext uri="{BB962C8B-B14F-4D97-AF65-F5344CB8AC3E}">
        <p14:creationId xmlns:p14="http://schemas.microsoft.com/office/powerpoint/2010/main" val="2430988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9F4502-160B-40EE-9066-3A80910DE49F}" type="datetimeFigureOut">
              <a:rPr lang="en-US" smtClean="0"/>
              <a:t>2014-02-06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43163A-C9D3-460B-A381-9B70E12AAA31}" type="slidenum">
              <a:rPr lang="en-US" smtClean="0"/>
              <a:t>‹#›</a:t>
            </a:fld>
            <a:endParaRPr lang="en-US"/>
          </a:p>
        </p:txBody>
      </p:sp>
    </p:spTree>
    <p:extLst>
      <p:ext uri="{BB962C8B-B14F-4D97-AF65-F5344CB8AC3E}">
        <p14:creationId xmlns:p14="http://schemas.microsoft.com/office/powerpoint/2010/main" val="4019484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9F4502-160B-40EE-9066-3A80910DE49F}" type="datetimeFigureOut">
              <a:rPr lang="en-US" smtClean="0"/>
              <a:t>2014-02-06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43163A-C9D3-460B-A381-9B70E12AAA31}" type="slidenum">
              <a:rPr lang="en-US" smtClean="0"/>
              <a:t>‹#›</a:t>
            </a:fld>
            <a:endParaRPr lang="en-US"/>
          </a:p>
        </p:txBody>
      </p:sp>
    </p:spTree>
    <p:extLst>
      <p:ext uri="{BB962C8B-B14F-4D97-AF65-F5344CB8AC3E}">
        <p14:creationId xmlns:p14="http://schemas.microsoft.com/office/powerpoint/2010/main" val="3053955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F4502-160B-40EE-9066-3A80910DE49F}" type="datetimeFigureOut">
              <a:rPr lang="en-US" smtClean="0"/>
              <a:t>2014-02-06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43163A-C9D3-460B-A381-9B70E12AAA31}" type="slidenum">
              <a:rPr lang="en-US" smtClean="0"/>
              <a:t>‹#›</a:t>
            </a:fld>
            <a:endParaRPr lang="en-US"/>
          </a:p>
        </p:txBody>
      </p:sp>
    </p:spTree>
    <p:extLst>
      <p:ext uri="{BB962C8B-B14F-4D97-AF65-F5344CB8AC3E}">
        <p14:creationId xmlns:p14="http://schemas.microsoft.com/office/powerpoint/2010/main" val="3767014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9F4502-160B-40EE-9066-3A80910DE49F}" type="datetimeFigureOut">
              <a:rPr lang="en-US" smtClean="0"/>
              <a:t>2014-02-06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43163A-C9D3-460B-A381-9B70E12AAA31}" type="slidenum">
              <a:rPr lang="en-US" smtClean="0"/>
              <a:t>‹#›</a:t>
            </a:fld>
            <a:endParaRPr lang="en-US"/>
          </a:p>
        </p:txBody>
      </p:sp>
    </p:spTree>
    <p:extLst>
      <p:ext uri="{BB962C8B-B14F-4D97-AF65-F5344CB8AC3E}">
        <p14:creationId xmlns:p14="http://schemas.microsoft.com/office/powerpoint/2010/main" val="564230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9F4502-160B-40EE-9066-3A80910DE49F}" type="datetimeFigureOut">
              <a:rPr lang="en-US" smtClean="0"/>
              <a:t>2014-02-06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43163A-C9D3-460B-A381-9B70E12AAA31}" type="slidenum">
              <a:rPr lang="en-US" smtClean="0"/>
              <a:t>‹#›</a:t>
            </a:fld>
            <a:endParaRPr lang="en-US"/>
          </a:p>
        </p:txBody>
      </p:sp>
    </p:spTree>
    <p:extLst>
      <p:ext uri="{BB962C8B-B14F-4D97-AF65-F5344CB8AC3E}">
        <p14:creationId xmlns:p14="http://schemas.microsoft.com/office/powerpoint/2010/main" val="26609437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F4502-160B-40EE-9066-3A80910DE49F}" type="datetimeFigureOut">
              <a:rPr lang="en-US" smtClean="0"/>
              <a:t>2014-02-06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43163A-C9D3-460B-A381-9B70E12AAA31}" type="slidenum">
              <a:rPr lang="en-US" smtClean="0"/>
              <a:t>‹#›</a:t>
            </a:fld>
            <a:endParaRPr lang="en-US"/>
          </a:p>
        </p:txBody>
      </p:sp>
    </p:spTree>
    <p:extLst>
      <p:ext uri="{BB962C8B-B14F-4D97-AF65-F5344CB8AC3E}">
        <p14:creationId xmlns:p14="http://schemas.microsoft.com/office/powerpoint/2010/main" val="1812574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7351" y="990600"/>
            <a:ext cx="7772400" cy="1470025"/>
          </a:xfrm>
        </p:spPr>
        <p:txBody>
          <a:bodyPr>
            <a:normAutofit/>
          </a:bodyPr>
          <a:lstStyle/>
          <a:p>
            <a:r>
              <a:rPr lang="en-US" dirty="0" smtClean="0"/>
              <a:t>Multithreaded Algorithms</a:t>
            </a:r>
            <a:br>
              <a:rPr lang="en-US" dirty="0" smtClean="0"/>
            </a:br>
            <a:r>
              <a:rPr lang="en-US" sz="2700" dirty="0" smtClean="0"/>
              <a:t>Part 1 --- The Basic of Dynamic Multithreading  </a:t>
            </a:r>
            <a:endParaRPr lang="en-US" sz="2700" dirty="0"/>
          </a:p>
        </p:txBody>
      </p:sp>
      <p:sp>
        <p:nvSpPr>
          <p:cNvPr id="3" name="Subtitle 2"/>
          <p:cNvSpPr>
            <a:spLocks noGrp="1"/>
          </p:cNvSpPr>
          <p:nvPr>
            <p:ph type="subTitle" idx="1"/>
          </p:nvPr>
        </p:nvSpPr>
        <p:spPr>
          <a:xfrm>
            <a:off x="457200" y="3124200"/>
            <a:ext cx="4114800" cy="3124200"/>
          </a:xfrm>
        </p:spPr>
        <p:txBody>
          <a:bodyPr>
            <a:normAutofit fontScale="92500" lnSpcReduction="20000"/>
          </a:bodyPr>
          <a:lstStyle/>
          <a:p>
            <a:r>
              <a:rPr lang="en-US" dirty="0" smtClean="0"/>
              <a:t>  Dr. Oscar Lin</a:t>
            </a:r>
          </a:p>
          <a:p>
            <a:endParaRPr lang="en-US" dirty="0"/>
          </a:p>
          <a:p>
            <a:r>
              <a:rPr lang="en-US" dirty="0" smtClean="0"/>
              <a:t>School of Computing and Information Systems</a:t>
            </a:r>
          </a:p>
          <a:p>
            <a:r>
              <a:rPr lang="en-US" dirty="0" smtClean="0"/>
              <a:t>Faculty of Science and Technology</a:t>
            </a:r>
          </a:p>
          <a:p>
            <a:r>
              <a:rPr lang="en-US" dirty="0" smtClean="0"/>
              <a:t>Athabasca University</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124200"/>
            <a:ext cx="3679151"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0" y="231121"/>
            <a:ext cx="3348481" cy="646331"/>
          </a:xfrm>
          <a:prstGeom prst="rect">
            <a:avLst/>
          </a:prstGeom>
          <a:noFill/>
        </p:spPr>
        <p:txBody>
          <a:bodyPr wrap="none" rtlCol="0">
            <a:spAutoFit/>
          </a:bodyPr>
          <a:lstStyle/>
          <a:p>
            <a:pPr algn="ctr"/>
            <a:r>
              <a:rPr lang="en-US" dirty="0" smtClean="0"/>
              <a:t>COMP372</a:t>
            </a:r>
          </a:p>
          <a:p>
            <a:pPr algn="ctr"/>
            <a:r>
              <a:rPr lang="en-US" dirty="0" smtClean="0"/>
              <a:t>Design and Analysis of Algorithms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667000"/>
            <a:ext cx="838200" cy="1044315"/>
          </a:xfrm>
          <a:prstGeom prst="rect">
            <a:avLst/>
          </a:prstGeom>
        </p:spPr>
      </p:pic>
      <p:sp>
        <p:nvSpPr>
          <p:cNvPr id="6" name="TextBox 5"/>
          <p:cNvSpPr txBox="1"/>
          <p:nvPr/>
        </p:nvSpPr>
        <p:spPr>
          <a:xfrm>
            <a:off x="3733800" y="6477000"/>
            <a:ext cx="4810031" cy="276999"/>
          </a:xfrm>
          <a:prstGeom prst="rect">
            <a:avLst/>
          </a:prstGeom>
          <a:noFill/>
        </p:spPr>
        <p:txBody>
          <a:bodyPr wrap="none" rtlCol="0">
            <a:spAutoFit/>
          </a:bodyPr>
          <a:lstStyle/>
          <a:p>
            <a:r>
              <a:rPr lang="en-US" sz="1200" dirty="0" smtClean="0"/>
              <a:t>Source: http</a:t>
            </a:r>
            <a:r>
              <a:rPr lang="en-US" sz="1200" dirty="0"/>
              <a:t>://</a:t>
            </a:r>
            <a:r>
              <a:rPr lang="en-US" sz="1200" dirty="0" err="1"/>
              <a:t>sites.amd.com</a:t>
            </a:r>
            <a:r>
              <a:rPr lang="en-US" sz="1200" dirty="0"/>
              <a:t>/us/game/technology/Pages/directx-11.aspx</a:t>
            </a:r>
          </a:p>
        </p:txBody>
      </p:sp>
    </p:spTree>
    <p:extLst>
      <p:ext uri="{BB962C8B-B14F-4D97-AF65-F5344CB8AC3E}">
        <p14:creationId xmlns:p14="http://schemas.microsoft.com/office/powerpoint/2010/main" val="8931604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8382000" cy="768439"/>
          </a:xfrm>
        </p:spPr>
        <p:txBody>
          <a:bodyPr>
            <a:noAutofit/>
          </a:bodyPr>
          <a:lstStyle/>
          <a:p>
            <a:r>
              <a:rPr lang="en-US" sz="3200" dirty="0" smtClean="0"/>
              <a:t>Recursive, serial algorithm to compute the n</a:t>
            </a:r>
            <a:r>
              <a:rPr lang="en-US" sz="4000" dirty="0" smtClean="0"/>
              <a:t>th</a:t>
            </a:r>
            <a:r>
              <a:rPr lang="en-US" sz="3200" dirty="0" smtClean="0"/>
              <a:t> Fibonacci number</a:t>
            </a:r>
            <a:endParaRPr lang="en-US" sz="3200" dirty="0"/>
          </a:p>
        </p:txBody>
      </p:sp>
      <p:sp>
        <p:nvSpPr>
          <p:cNvPr id="3" name="Content Placeholder 2"/>
          <p:cNvSpPr>
            <a:spLocks noGrp="1"/>
          </p:cNvSpPr>
          <p:nvPr>
            <p:ph idx="1"/>
          </p:nvPr>
        </p:nvSpPr>
        <p:spPr>
          <a:xfrm>
            <a:off x="277483" y="3581401"/>
            <a:ext cx="3276600" cy="1981199"/>
          </a:xfrm>
        </p:spPr>
        <p:txBody>
          <a:bodyPr>
            <a:noAutofit/>
          </a:bodyPr>
          <a:lstStyle/>
          <a:p>
            <a:r>
              <a:rPr lang="en-US" sz="2000" dirty="0" smtClean="0"/>
              <a:t>T(n)=</a:t>
            </a:r>
            <a:r>
              <a:rPr lang="el-GR" sz="2000" dirty="0" smtClean="0"/>
              <a:t>Θ</a:t>
            </a:r>
            <a:r>
              <a:rPr lang="en-US" sz="2000" dirty="0" smtClean="0"/>
              <a:t>(</a:t>
            </a:r>
            <a:r>
              <a:rPr lang="en-US" sz="2000" dirty="0" err="1" smtClean="0"/>
              <a:t>ɸ^n</a:t>
            </a:r>
            <a:r>
              <a:rPr lang="en-US" sz="2000" dirty="0" smtClean="0"/>
              <a:t>)</a:t>
            </a:r>
          </a:p>
          <a:p>
            <a:r>
              <a:rPr lang="en-US" sz="2000" dirty="0" smtClean="0"/>
              <a:t>ɸ=(1+5^0.5)/2</a:t>
            </a:r>
          </a:p>
          <a:p>
            <a:r>
              <a:rPr lang="en-US" sz="2000" dirty="0" smtClean="0"/>
              <a:t>This grows exponentially in </a:t>
            </a:r>
            <a:r>
              <a:rPr lang="en-US" sz="2000" i="1" dirty="0" smtClean="0"/>
              <a:t>n</a:t>
            </a:r>
            <a:r>
              <a:rPr lang="en-US" sz="2000" dirty="0" smtClean="0"/>
              <a:t>, so it's not very efficient.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267607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5513717" y="1981200"/>
            <a:ext cx="1066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FIB(4)</a:t>
            </a:r>
            <a:endParaRPr lang="en-US" dirty="0"/>
          </a:p>
        </p:txBody>
      </p:sp>
      <p:sp>
        <p:nvSpPr>
          <p:cNvPr id="7" name="Rounded Rectangle 6"/>
          <p:cNvSpPr/>
          <p:nvPr/>
        </p:nvSpPr>
        <p:spPr>
          <a:xfrm>
            <a:off x="6580517" y="3886200"/>
            <a:ext cx="1066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FIB(1)</a:t>
            </a:r>
            <a:endParaRPr lang="en-US" dirty="0"/>
          </a:p>
        </p:txBody>
      </p:sp>
      <p:sp>
        <p:nvSpPr>
          <p:cNvPr id="8" name="Rounded Rectangle 7"/>
          <p:cNvSpPr/>
          <p:nvPr/>
        </p:nvSpPr>
        <p:spPr>
          <a:xfrm>
            <a:off x="6656717" y="2919663"/>
            <a:ext cx="1066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FIB(2)</a:t>
            </a:r>
            <a:endParaRPr lang="en-US" dirty="0"/>
          </a:p>
        </p:txBody>
      </p:sp>
      <p:sp>
        <p:nvSpPr>
          <p:cNvPr id="9" name="Rounded Rectangle 8"/>
          <p:cNvSpPr/>
          <p:nvPr/>
        </p:nvSpPr>
        <p:spPr>
          <a:xfrm>
            <a:off x="4904117" y="2895600"/>
            <a:ext cx="990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FIB(3)</a:t>
            </a:r>
            <a:endParaRPr lang="en-US" dirty="0"/>
          </a:p>
        </p:txBody>
      </p:sp>
      <p:sp>
        <p:nvSpPr>
          <p:cNvPr id="10" name="Rounded Rectangle 9"/>
          <p:cNvSpPr/>
          <p:nvPr/>
        </p:nvSpPr>
        <p:spPr>
          <a:xfrm>
            <a:off x="5304167" y="3886200"/>
            <a:ext cx="97155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FIB(1)</a:t>
            </a:r>
            <a:endParaRPr lang="en-US" dirty="0"/>
          </a:p>
        </p:txBody>
      </p:sp>
      <p:sp>
        <p:nvSpPr>
          <p:cNvPr id="11" name="Rounded Rectangle 10"/>
          <p:cNvSpPr/>
          <p:nvPr/>
        </p:nvSpPr>
        <p:spPr>
          <a:xfrm>
            <a:off x="4065917" y="3886200"/>
            <a:ext cx="1066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FIB(2)</a:t>
            </a:r>
            <a:endParaRPr lang="en-US" dirty="0"/>
          </a:p>
        </p:txBody>
      </p:sp>
      <p:sp>
        <p:nvSpPr>
          <p:cNvPr id="12" name="Rounded Rectangle 11"/>
          <p:cNvSpPr/>
          <p:nvPr/>
        </p:nvSpPr>
        <p:spPr>
          <a:xfrm>
            <a:off x="4808867" y="4800600"/>
            <a:ext cx="100965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FIB(0)</a:t>
            </a:r>
            <a:endParaRPr lang="en-US" dirty="0"/>
          </a:p>
        </p:txBody>
      </p:sp>
      <p:sp>
        <p:nvSpPr>
          <p:cNvPr id="13" name="Rounded Rectangle 12"/>
          <p:cNvSpPr/>
          <p:nvPr/>
        </p:nvSpPr>
        <p:spPr>
          <a:xfrm>
            <a:off x="3505200" y="4800600"/>
            <a:ext cx="1017917"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FIB(1)</a:t>
            </a:r>
            <a:endParaRPr lang="en-US" dirty="0"/>
          </a:p>
        </p:txBody>
      </p:sp>
      <p:sp>
        <p:nvSpPr>
          <p:cNvPr id="14" name="Rounded Rectangle 13"/>
          <p:cNvSpPr/>
          <p:nvPr/>
        </p:nvSpPr>
        <p:spPr>
          <a:xfrm>
            <a:off x="7933067" y="3886200"/>
            <a:ext cx="108585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FIB(0)</a:t>
            </a:r>
            <a:endParaRPr lang="en-US" dirty="0"/>
          </a:p>
        </p:txBody>
      </p:sp>
      <p:cxnSp>
        <p:nvCxnSpPr>
          <p:cNvPr id="15" name="Straight Connector 14"/>
          <p:cNvCxnSpPr>
            <a:stCxn id="5" idx="2"/>
            <a:endCxn id="9" idx="0"/>
          </p:cNvCxnSpPr>
          <p:nvPr/>
        </p:nvCxnSpPr>
        <p:spPr>
          <a:xfrm flipH="1">
            <a:off x="5399417" y="2438400"/>
            <a:ext cx="6477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5" idx="2"/>
            <a:endCxn id="8" idx="0"/>
          </p:cNvCxnSpPr>
          <p:nvPr/>
        </p:nvCxnSpPr>
        <p:spPr>
          <a:xfrm>
            <a:off x="6047117" y="2438400"/>
            <a:ext cx="1143000" cy="48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9" idx="2"/>
            <a:endCxn id="11" idx="0"/>
          </p:cNvCxnSpPr>
          <p:nvPr/>
        </p:nvCxnSpPr>
        <p:spPr>
          <a:xfrm flipH="1">
            <a:off x="4599317" y="3352800"/>
            <a:ext cx="8001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2"/>
            <a:endCxn id="10" idx="0"/>
          </p:cNvCxnSpPr>
          <p:nvPr/>
        </p:nvCxnSpPr>
        <p:spPr>
          <a:xfrm>
            <a:off x="5399417" y="3352800"/>
            <a:ext cx="390525"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8" idx="2"/>
            <a:endCxn id="7" idx="0"/>
          </p:cNvCxnSpPr>
          <p:nvPr/>
        </p:nvCxnSpPr>
        <p:spPr>
          <a:xfrm flipH="1">
            <a:off x="7113917" y="3376863"/>
            <a:ext cx="76200" cy="509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2"/>
            <a:endCxn id="14" idx="0"/>
          </p:cNvCxnSpPr>
          <p:nvPr/>
        </p:nvCxnSpPr>
        <p:spPr>
          <a:xfrm>
            <a:off x="7190117" y="3376863"/>
            <a:ext cx="1285875" cy="509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2"/>
            <a:endCxn id="13" idx="0"/>
          </p:cNvCxnSpPr>
          <p:nvPr/>
        </p:nvCxnSpPr>
        <p:spPr>
          <a:xfrm flipH="1">
            <a:off x="4014159" y="4343400"/>
            <a:ext cx="585158"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2"/>
            <a:endCxn id="12" idx="0"/>
          </p:cNvCxnSpPr>
          <p:nvPr/>
        </p:nvCxnSpPr>
        <p:spPr>
          <a:xfrm>
            <a:off x="4599317" y="4343400"/>
            <a:ext cx="714375" cy="457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4827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Concurrency Keywords:</a:t>
            </a:r>
            <a:br>
              <a:rPr lang="en-US" dirty="0" smtClean="0"/>
            </a:br>
            <a:r>
              <a:rPr lang="en-US" dirty="0" smtClean="0"/>
              <a:t>Spawn and Sync</a:t>
            </a:r>
            <a:endParaRPr lang="en-US" dirty="0"/>
          </a:p>
        </p:txBody>
      </p:sp>
      <p:sp>
        <p:nvSpPr>
          <p:cNvPr id="3" name="Content Placeholder 2"/>
          <p:cNvSpPr>
            <a:spLocks noGrp="1"/>
          </p:cNvSpPr>
          <p:nvPr>
            <p:ph idx="1"/>
          </p:nvPr>
        </p:nvSpPr>
        <p:spPr>
          <a:xfrm>
            <a:off x="4800600" y="1700463"/>
            <a:ext cx="3657599" cy="3581400"/>
          </a:xfrm>
        </p:spPr>
        <p:txBody>
          <a:bodyPr>
            <a:normAutofit/>
          </a:bodyPr>
          <a:lstStyle/>
          <a:p>
            <a:endParaRPr lang="en-US"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1676400"/>
            <a:ext cx="4331369"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2995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Spawn vs. Ordinary </a:t>
            </a:r>
            <a:r>
              <a:rPr lang="en-US" dirty="0"/>
              <a:t>P</a:t>
            </a:r>
            <a:r>
              <a:rPr lang="en-US" dirty="0" smtClean="0"/>
              <a:t>rocedure Call</a:t>
            </a:r>
            <a:endParaRPr lang="en-US" dirty="0"/>
          </a:p>
        </p:txBody>
      </p:sp>
      <p:sp>
        <p:nvSpPr>
          <p:cNvPr id="3" name="Content Placeholder 2"/>
          <p:cNvSpPr>
            <a:spLocks noGrp="1"/>
          </p:cNvSpPr>
          <p:nvPr>
            <p:ph idx="1"/>
          </p:nvPr>
        </p:nvSpPr>
        <p:spPr/>
        <p:txBody>
          <a:bodyPr/>
          <a:lstStyle/>
          <a:p>
            <a:r>
              <a:rPr lang="en-US" dirty="0" smtClean="0"/>
              <a:t>Spawn:  the procedure instances that execute the spawn  --- the parent – may continue to execute </a:t>
            </a:r>
            <a:r>
              <a:rPr lang="en-US" dirty="0" smtClean="0">
                <a:solidFill>
                  <a:srgbClr val="FF0000"/>
                </a:solidFill>
              </a:rPr>
              <a:t>in parallel </a:t>
            </a:r>
            <a:r>
              <a:rPr lang="en-US" dirty="0" smtClean="0"/>
              <a:t>with the spawned subroutine – its child.</a:t>
            </a:r>
          </a:p>
          <a:p>
            <a:r>
              <a:rPr lang="en-US" dirty="0" smtClean="0"/>
              <a:t>Ordinary procedure call: waiting for the child to complete </a:t>
            </a:r>
            <a:endParaRPr lang="en-US" dirty="0"/>
          </a:p>
        </p:txBody>
      </p:sp>
    </p:spTree>
    <p:extLst>
      <p:ext uri="{BB962C8B-B14F-4D97-AF65-F5344CB8AC3E}">
        <p14:creationId xmlns:p14="http://schemas.microsoft.com/office/powerpoint/2010/main" val="41394473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609600"/>
          </a:xfrm>
        </p:spPr>
        <p:txBody>
          <a:bodyPr>
            <a:normAutofit/>
          </a:bodyPr>
          <a:lstStyle/>
          <a:p>
            <a:r>
              <a:rPr lang="en-US" sz="2800" b="1" dirty="0" smtClean="0"/>
              <a:t>A Model for Dynamic Multithreading </a:t>
            </a:r>
            <a:endParaRPr lang="en-US" sz="2800" dirty="0"/>
          </a:p>
        </p:txBody>
      </p:sp>
      <p:sp>
        <p:nvSpPr>
          <p:cNvPr id="3" name="Content Placeholder 2"/>
          <p:cNvSpPr>
            <a:spLocks noGrp="1"/>
          </p:cNvSpPr>
          <p:nvPr>
            <p:ph idx="1"/>
          </p:nvPr>
        </p:nvSpPr>
        <p:spPr>
          <a:xfrm>
            <a:off x="152400" y="1295400"/>
            <a:ext cx="5676900" cy="5334000"/>
          </a:xfrm>
        </p:spPr>
        <p:txBody>
          <a:bodyPr>
            <a:normAutofit fontScale="92500" lnSpcReduction="20000"/>
          </a:bodyPr>
          <a:lstStyle/>
          <a:p>
            <a:r>
              <a:rPr lang="en-US" b="1" dirty="0" smtClean="0"/>
              <a:t>Computation dag</a:t>
            </a:r>
            <a:r>
              <a:rPr lang="en-US" dirty="0" smtClean="0"/>
              <a:t> (Directed Acyclic Graph) </a:t>
            </a:r>
          </a:p>
          <a:p>
            <a:pPr marL="0" indent="0" algn="ctr">
              <a:buNone/>
            </a:pPr>
            <a:r>
              <a:rPr lang="en-US" i="1" dirty="0" smtClean="0"/>
              <a:t>G</a:t>
            </a:r>
            <a:r>
              <a:rPr lang="en-US" dirty="0" smtClean="0"/>
              <a:t> = (</a:t>
            </a:r>
            <a:r>
              <a:rPr lang="en-US" i="1" dirty="0" smtClean="0"/>
              <a:t>V</a:t>
            </a:r>
            <a:r>
              <a:rPr lang="en-US" dirty="0" smtClean="0"/>
              <a:t>, </a:t>
            </a:r>
            <a:r>
              <a:rPr lang="en-US" i="1" dirty="0" smtClean="0"/>
              <a:t>E</a:t>
            </a:r>
            <a:r>
              <a:rPr lang="en-US" dirty="0" smtClean="0"/>
              <a:t>); </a:t>
            </a:r>
          </a:p>
          <a:p>
            <a:r>
              <a:rPr lang="en-US" dirty="0" smtClean="0"/>
              <a:t>Vertices in </a:t>
            </a:r>
            <a:r>
              <a:rPr lang="en-US" i="1" dirty="0" smtClean="0"/>
              <a:t>V</a:t>
            </a:r>
            <a:r>
              <a:rPr lang="en-US" dirty="0" smtClean="0"/>
              <a:t> are instructions, or </a:t>
            </a:r>
            <a:r>
              <a:rPr lang="en-US" b="1" dirty="0" smtClean="0"/>
              <a:t>strands</a:t>
            </a:r>
            <a:r>
              <a:rPr lang="en-US" dirty="0" smtClean="0"/>
              <a:t> = sequences of non-parallel instructions.</a:t>
            </a:r>
          </a:p>
          <a:p>
            <a:pPr lvl="1"/>
            <a:r>
              <a:rPr lang="en-US" dirty="0" smtClean="0"/>
              <a:t>Strand: a chain of instructions contains no parallel control. </a:t>
            </a:r>
          </a:p>
          <a:p>
            <a:r>
              <a:rPr lang="en-US" dirty="0" smtClean="0"/>
              <a:t>Edges in </a:t>
            </a:r>
            <a:r>
              <a:rPr lang="en-US" i="1" dirty="0" smtClean="0"/>
              <a:t>E</a:t>
            </a:r>
            <a:r>
              <a:rPr lang="en-US" dirty="0" smtClean="0"/>
              <a:t> represent dependencies between instructions or strands: </a:t>
            </a:r>
          </a:p>
          <a:p>
            <a:pPr marL="0" indent="0" algn="ctr">
              <a:buNone/>
            </a:pPr>
            <a:r>
              <a:rPr lang="en-US" dirty="0" smtClean="0"/>
              <a:t>(</a:t>
            </a:r>
            <a:r>
              <a:rPr lang="en-US" i="1" dirty="0" smtClean="0"/>
              <a:t>u</a:t>
            </a:r>
            <a:r>
              <a:rPr lang="en-US" dirty="0" smtClean="0"/>
              <a:t>, </a:t>
            </a:r>
            <a:r>
              <a:rPr lang="en-US" i="1" dirty="0" smtClean="0"/>
              <a:t>v</a:t>
            </a:r>
            <a:r>
              <a:rPr lang="en-US" dirty="0" smtClean="0"/>
              <a:t>) ∈ </a:t>
            </a:r>
            <a:r>
              <a:rPr lang="en-US" i="1" dirty="0" smtClean="0"/>
              <a:t>E</a:t>
            </a:r>
            <a:r>
              <a:rPr lang="en-US" dirty="0" smtClean="0"/>
              <a:t> means </a:t>
            </a:r>
            <a:r>
              <a:rPr lang="en-US" i="1" dirty="0" smtClean="0"/>
              <a:t>u</a:t>
            </a:r>
            <a:r>
              <a:rPr lang="en-US" dirty="0" smtClean="0"/>
              <a:t> must execute before </a:t>
            </a:r>
            <a:r>
              <a:rPr lang="en-US" i="1" dirty="0" smtClean="0"/>
              <a:t>v</a:t>
            </a:r>
            <a:r>
              <a:rPr lang="en-US" dirty="0" smtClean="0"/>
              <a:t>. </a:t>
            </a:r>
          </a:p>
        </p:txBody>
      </p:sp>
      <p:sp>
        <p:nvSpPr>
          <p:cNvPr id="8" name="Oval 7"/>
          <p:cNvSpPr/>
          <p:nvPr/>
        </p:nvSpPr>
        <p:spPr>
          <a:xfrm>
            <a:off x="6248400" y="4882634"/>
            <a:ext cx="27071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743700" y="4812268"/>
            <a:ext cx="990079" cy="369332"/>
          </a:xfrm>
          <a:prstGeom prst="rect">
            <a:avLst/>
          </a:prstGeom>
          <a:noFill/>
        </p:spPr>
        <p:txBody>
          <a:bodyPr wrap="none" rtlCol="0">
            <a:spAutoFit/>
          </a:bodyPr>
          <a:lstStyle/>
          <a:p>
            <a:r>
              <a:rPr lang="en-US" dirty="0" smtClean="0"/>
              <a:t>---strand</a:t>
            </a:r>
            <a:endParaRPr lang="en-US" dirty="0"/>
          </a:p>
        </p:txBody>
      </p:sp>
    </p:spTree>
    <p:extLst>
      <p:ext uri="{BB962C8B-B14F-4D97-AF65-F5344CB8AC3E}">
        <p14:creationId xmlns:p14="http://schemas.microsoft.com/office/powerpoint/2010/main" val="19104182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243" y="152400"/>
            <a:ext cx="8229600" cy="1143000"/>
          </a:xfrm>
        </p:spPr>
        <p:txBody>
          <a:bodyPr/>
          <a:lstStyle/>
          <a:p>
            <a:r>
              <a:rPr lang="en-US" dirty="0" smtClean="0"/>
              <a:t> </a:t>
            </a:r>
            <a:r>
              <a:rPr lang="en-US" dirty="0"/>
              <a:t>P</a:t>
            </a:r>
            <a:r>
              <a:rPr lang="en-US" dirty="0" smtClean="0"/>
              <a:t>rocedure </a:t>
            </a:r>
            <a:r>
              <a:rPr lang="en-US" dirty="0"/>
              <a:t>T</a:t>
            </a:r>
            <a:r>
              <a:rPr lang="en-US" dirty="0" smtClean="0"/>
              <a:t>ree </a:t>
            </a:r>
            <a:endParaRPr lang="en-US" dirty="0"/>
          </a:p>
        </p:txBody>
      </p:sp>
      <p:sp>
        <p:nvSpPr>
          <p:cNvPr id="4" name="Rounded Rectangle 3"/>
          <p:cNvSpPr/>
          <p:nvPr/>
        </p:nvSpPr>
        <p:spPr>
          <a:xfrm>
            <a:off x="3962400" y="1981200"/>
            <a:ext cx="1066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P-FIB(4)</a:t>
            </a:r>
            <a:endParaRPr lang="en-US" dirty="0"/>
          </a:p>
        </p:txBody>
      </p:sp>
      <p:sp>
        <p:nvSpPr>
          <p:cNvPr id="5" name="Rounded Rectangle 4"/>
          <p:cNvSpPr/>
          <p:nvPr/>
        </p:nvSpPr>
        <p:spPr>
          <a:xfrm>
            <a:off x="5029200" y="3886200"/>
            <a:ext cx="1066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P-FIB(1)</a:t>
            </a:r>
            <a:endParaRPr lang="en-US" dirty="0"/>
          </a:p>
        </p:txBody>
      </p:sp>
      <p:sp>
        <p:nvSpPr>
          <p:cNvPr id="6" name="Rounded Rectangle 5"/>
          <p:cNvSpPr/>
          <p:nvPr/>
        </p:nvSpPr>
        <p:spPr>
          <a:xfrm>
            <a:off x="5105400" y="2919663"/>
            <a:ext cx="1066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P-FIB(2)</a:t>
            </a:r>
            <a:endParaRPr lang="en-US" dirty="0"/>
          </a:p>
        </p:txBody>
      </p:sp>
      <p:sp>
        <p:nvSpPr>
          <p:cNvPr id="7" name="Rounded Rectangle 6"/>
          <p:cNvSpPr/>
          <p:nvPr/>
        </p:nvSpPr>
        <p:spPr>
          <a:xfrm>
            <a:off x="3352800" y="2895600"/>
            <a:ext cx="990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P-FIB(3)</a:t>
            </a:r>
            <a:endParaRPr lang="en-US" dirty="0"/>
          </a:p>
        </p:txBody>
      </p:sp>
      <p:sp>
        <p:nvSpPr>
          <p:cNvPr id="8" name="Rounded Rectangle 7"/>
          <p:cNvSpPr/>
          <p:nvPr/>
        </p:nvSpPr>
        <p:spPr>
          <a:xfrm>
            <a:off x="3752850" y="3886200"/>
            <a:ext cx="97155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P-FIB(1)</a:t>
            </a:r>
            <a:endParaRPr lang="en-US" dirty="0"/>
          </a:p>
        </p:txBody>
      </p:sp>
      <p:sp>
        <p:nvSpPr>
          <p:cNvPr id="9" name="Rounded Rectangle 8"/>
          <p:cNvSpPr/>
          <p:nvPr/>
        </p:nvSpPr>
        <p:spPr>
          <a:xfrm>
            <a:off x="2514600" y="3886200"/>
            <a:ext cx="1066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P-FIB(2)</a:t>
            </a:r>
            <a:endParaRPr lang="en-US" dirty="0"/>
          </a:p>
        </p:txBody>
      </p:sp>
      <p:sp>
        <p:nvSpPr>
          <p:cNvPr id="10" name="Rounded Rectangle 9"/>
          <p:cNvSpPr/>
          <p:nvPr/>
        </p:nvSpPr>
        <p:spPr>
          <a:xfrm>
            <a:off x="3257550" y="4800600"/>
            <a:ext cx="100965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P-FIB(0)</a:t>
            </a:r>
            <a:endParaRPr lang="en-US" dirty="0"/>
          </a:p>
        </p:txBody>
      </p:sp>
      <p:sp>
        <p:nvSpPr>
          <p:cNvPr id="11" name="Rounded Rectangle 10"/>
          <p:cNvSpPr/>
          <p:nvPr/>
        </p:nvSpPr>
        <p:spPr>
          <a:xfrm>
            <a:off x="1953883" y="4800600"/>
            <a:ext cx="1017917"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P-FIB(1)</a:t>
            </a:r>
            <a:endParaRPr lang="en-US" dirty="0"/>
          </a:p>
        </p:txBody>
      </p:sp>
      <p:sp>
        <p:nvSpPr>
          <p:cNvPr id="12" name="Rounded Rectangle 11"/>
          <p:cNvSpPr/>
          <p:nvPr/>
        </p:nvSpPr>
        <p:spPr>
          <a:xfrm>
            <a:off x="6381750" y="3886200"/>
            <a:ext cx="108585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P-FIB(0)</a:t>
            </a:r>
            <a:endParaRPr lang="en-US" dirty="0"/>
          </a:p>
        </p:txBody>
      </p:sp>
      <p:cxnSp>
        <p:nvCxnSpPr>
          <p:cNvPr id="13" name="Straight Connector 12"/>
          <p:cNvCxnSpPr>
            <a:stCxn id="4" idx="2"/>
            <a:endCxn id="7" idx="0"/>
          </p:cNvCxnSpPr>
          <p:nvPr/>
        </p:nvCxnSpPr>
        <p:spPr>
          <a:xfrm flipH="1">
            <a:off x="3848100" y="2438400"/>
            <a:ext cx="6477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 idx="2"/>
            <a:endCxn id="6" idx="0"/>
          </p:cNvCxnSpPr>
          <p:nvPr/>
        </p:nvCxnSpPr>
        <p:spPr>
          <a:xfrm>
            <a:off x="4495800" y="2438400"/>
            <a:ext cx="1143000" cy="48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2"/>
            <a:endCxn id="9" idx="0"/>
          </p:cNvCxnSpPr>
          <p:nvPr/>
        </p:nvCxnSpPr>
        <p:spPr>
          <a:xfrm flipH="1">
            <a:off x="3048000" y="3352800"/>
            <a:ext cx="8001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2"/>
            <a:endCxn id="8" idx="0"/>
          </p:cNvCxnSpPr>
          <p:nvPr/>
        </p:nvCxnSpPr>
        <p:spPr>
          <a:xfrm>
            <a:off x="3848100" y="3352800"/>
            <a:ext cx="390525"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2"/>
            <a:endCxn id="5" idx="0"/>
          </p:cNvCxnSpPr>
          <p:nvPr/>
        </p:nvCxnSpPr>
        <p:spPr>
          <a:xfrm flipH="1">
            <a:off x="5562600" y="3376863"/>
            <a:ext cx="76200" cy="509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 idx="2"/>
            <a:endCxn id="12" idx="0"/>
          </p:cNvCxnSpPr>
          <p:nvPr/>
        </p:nvCxnSpPr>
        <p:spPr>
          <a:xfrm>
            <a:off x="5638800" y="3376863"/>
            <a:ext cx="1285875" cy="509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2"/>
            <a:endCxn id="11" idx="0"/>
          </p:cNvCxnSpPr>
          <p:nvPr/>
        </p:nvCxnSpPr>
        <p:spPr>
          <a:xfrm flipH="1">
            <a:off x="2462842" y="4343400"/>
            <a:ext cx="585158"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9" idx="2"/>
            <a:endCxn id="10" idx="0"/>
          </p:cNvCxnSpPr>
          <p:nvPr/>
        </p:nvCxnSpPr>
        <p:spPr>
          <a:xfrm>
            <a:off x="3048000" y="4343400"/>
            <a:ext cx="714375" cy="457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3879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540" y="172453"/>
            <a:ext cx="8229600" cy="818147"/>
          </a:xfrm>
        </p:spPr>
        <p:txBody>
          <a:bodyPr>
            <a:noAutofit/>
          </a:bodyPr>
          <a:lstStyle/>
          <a:p>
            <a:r>
              <a:rPr lang="en-US" sz="3200" dirty="0" smtClean="0"/>
              <a:t>Constructing a directed acyclic graph representing the computation of P-FIB(4)</a:t>
            </a:r>
            <a:endParaRPr lang="en-US" sz="3200" dirty="0"/>
          </a:p>
        </p:txBody>
      </p:sp>
      <p:sp>
        <p:nvSpPr>
          <p:cNvPr id="25" name="Oval 24"/>
          <p:cNvSpPr/>
          <p:nvPr/>
        </p:nvSpPr>
        <p:spPr>
          <a:xfrm>
            <a:off x="3767890" y="16002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430630" y="16182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93443" y="16383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a:stCxn id="25" idx="6"/>
            <a:endCxn id="26" idx="2"/>
          </p:cNvCxnSpPr>
          <p:nvPr/>
        </p:nvCxnSpPr>
        <p:spPr>
          <a:xfrm>
            <a:off x="4038600" y="17145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81000" y="1575449"/>
            <a:ext cx="2362200" cy="646331"/>
          </a:xfrm>
          <a:prstGeom prst="rect">
            <a:avLst/>
          </a:prstGeom>
          <a:noFill/>
        </p:spPr>
        <p:txBody>
          <a:bodyPr wrap="square" rtlCol="0">
            <a:spAutoFit/>
          </a:bodyPr>
          <a:lstStyle/>
          <a:p>
            <a:r>
              <a:rPr lang="en-US" dirty="0" smtClean="0"/>
              <a:t>Each circle represents one strand.</a:t>
            </a:r>
            <a:endParaRPr lang="en-US" dirty="0"/>
          </a:p>
        </p:txBody>
      </p:sp>
      <p:sp>
        <p:nvSpPr>
          <p:cNvPr id="86" name="TextBox 85"/>
          <p:cNvSpPr txBox="1"/>
          <p:nvPr/>
        </p:nvSpPr>
        <p:spPr>
          <a:xfrm>
            <a:off x="1219200" y="2810470"/>
            <a:ext cx="2133600" cy="923330"/>
          </a:xfrm>
          <a:prstGeom prst="rect">
            <a:avLst/>
          </a:prstGeom>
          <a:noFill/>
        </p:spPr>
        <p:txBody>
          <a:bodyPr wrap="square" rtlCol="0">
            <a:spAutoFit/>
          </a:bodyPr>
          <a:lstStyle/>
          <a:p>
            <a:r>
              <a:rPr lang="en-US" b="1" i="1" dirty="0" smtClean="0"/>
              <a:t>Continuation edges </a:t>
            </a:r>
            <a:r>
              <a:rPr lang="en-US" dirty="0" smtClean="0"/>
              <a:t>point horizontally to the right.</a:t>
            </a:r>
            <a:endParaRPr lang="en-US" dirty="0"/>
          </a:p>
        </p:txBody>
      </p:sp>
      <p:cxnSp>
        <p:nvCxnSpPr>
          <p:cNvPr id="88" name="Curved Connector 87"/>
          <p:cNvCxnSpPr>
            <a:stCxn id="86" idx="3"/>
          </p:cNvCxnSpPr>
          <p:nvPr/>
        </p:nvCxnSpPr>
        <p:spPr>
          <a:xfrm flipV="1">
            <a:off x="3352800" y="1900535"/>
            <a:ext cx="860007" cy="1371600"/>
          </a:xfrm>
          <a:prstGeom prst="curvedConnector2">
            <a:avLst/>
          </a:prstGeom>
          <a:ln>
            <a:solidFill>
              <a:srgbClr val="00B050"/>
            </a:solidFill>
            <a:prstDash val="dash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5855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540" y="172453"/>
            <a:ext cx="8229600" cy="818147"/>
          </a:xfrm>
        </p:spPr>
        <p:txBody>
          <a:bodyPr>
            <a:noAutofit/>
          </a:bodyPr>
          <a:lstStyle/>
          <a:p>
            <a:r>
              <a:rPr lang="en-US" sz="3200" dirty="0"/>
              <a:t>Constructing a directed acyclic graph representing the computation of P-FIB(4)</a:t>
            </a:r>
          </a:p>
        </p:txBody>
      </p:sp>
      <p:sp>
        <p:nvSpPr>
          <p:cNvPr id="4" name="Rounded Rectangle 3"/>
          <p:cNvSpPr/>
          <p:nvPr/>
        </p:nvSpPr>
        <p:spPr>
          <a:xfrm>
            <a:off x="3581400" y="1447800"/>
            <a:ext cx="2319337" cy="9144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FIB(4)</a:t>
            </a:r>
            <a:endParaRPr lang="en-US" dirty="0">
              <a:solidFill>
                <a:schemeClr val="tx1"/>
              </a:solidFill>
            </a:endParaRPr>
          </a:p>
        </p:txBody>
      </p:sp>
      <p:sp>
        <p:nvSpPr>
          <p:cNvPr id="25" name="Oval 24"/>
          <p:cNvSpPr/>
          <p:nvPr/>
        </p:nvSpPr>
        <p:spPr>
          <a:xfrm>
            <a:off x="3767890" y="16002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430630" y="16182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93443" y="16383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a:stCxn id="25" idx="6"/>
            <a:endCxn id="26" idx="2"/>
          </p:cNvCxnSpPr>
          <p:nvPr/>
        </p:nvCxnSpPr>
        <p:spPr>
          <a:xfrm>
            <a:off x="4038600" y="17145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6172200" y="1436950"/>
            <a:ext cx="2743200" cy="1200329"/>
          </a:xfrm>
          <a:prstGeom prst="rect">
            <a:avLst/>
          </a:prstGeom>
          <a:noFill/>
        </p:spPr>
        <p:txBody>
          <a:bodyPr wrap="square" rtlCol="0">
            <a:spAutoFit/>
          </a:bodyPr>
          <a:lstStyle/>
          <a:p>
            <a:r>
              <a:rPr lang="en-US" dirty="0" smtClean="0"/>
              <a:t>Each group of strands belonging to the same procedure is surrounded by a rounded rectangle.</a:t>
            </a:r>
            <a:endParaRPr lang="en-US" dirty="0"/>
          </a:p>
        </p:txBody>
      </p:sp>
      <p:sp>
        <p:nvSpPr>
          <p:cNvPr id="85" name="TextBox 84"/>
          <p:cNvSpPr txBox="1"/>
          <p:nvPr/>
        </p:nvSpPr>
        <p:spPr>
          <a:xfrm>
            <a:off x="381000" y="1575449"/>
            <a:ext cx="2362200" cy="646331"/>
          </a:xfrm>
          <a:prstGeom prst="rect">
            <a:avLst/>
          </a:prstGeom>
          <a:noFill/>
        </p:spPr>
        <p:txBody>
          <a:bodyPr wrap="square" rtlCol="0">
            <a:spAutoFit/>
          </a:bodyPr>
          <a:lstStyle/>
          <a:p>
            <a:r>
              <a:rPr lang="en-US" dirty="0" smtClean="0"/>
              <a:t>Each circle represents one strand.</a:t>
            </a:r>
            <a:endParaRPr lang="en-US" dirty="0"/>
          </a:p>
        </p:txBody>
      </p:sp>
    </p:spTree>
    <p:extLst>
      <p:ext uri="{BB962C8B-B14F-4D97-AF65-F5344CB8AC3E}">
        <p14:creationId xmlns:p14="http://schemas.microsoft.com/office/powerpoint/2010/main" val="26234026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540" y="172453"/>
            <a:ext cx="8229600" cy="818147"/>
          </a:xfrm>
        </p:spPr>
        <p:txBody>
          <a:bodyPr>
            <a:noAutofit/>
          </a:bodyPr>
          <a:lstStyle/>
          <a:p>
            <a:r>
              <a:rPr lang="en-US" sz="3200" dirty="0"/>
              <a:t>Constructing a directed acyclic graph representing the computation of P-FIB(4)</a:t>
            </a:r>
          </a:p>
        </p:txBody>
      </p:sp>
      <p:sp>
        <p:nvSpPr>
          <p:cNvPr id="4" name="Rounded Rectangle 3"/>
          <p:cNvSpPr/>
          <p:nvPr/>
        </p:nvSpPr>
        <p:spPr>
          <a:xfrm>
            <a:off x="3581400" y="1447800"/>
            <a:ext cx="2319337"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FIB(4)</a:t>
            </a:r>
            <a:endParaRPr lang="en-US" dirty="0">
              <a:solidFill>
                <a:schemeClr val="tx1"/>
              </a:solidFill>
            </a:endParaRPr>
          </a:p>
        </p:txBody>
      </p:sp>
      <p:sp>
        <p:nvSpPr>
          <p:cNvPr id="6" name="Rounded Rectangle 5"/>
          <p:cNvSpPr/>
          <p:nvPr/>
        </p:nvSpPr>
        <p:spPr>
          <a:xfrm>
            <a:off x="5105400" y="2919662"/>
            <a:ext cx="2209800" cy="8141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FIB(2)</a:t>
            </a:r>
            <a:endParaRPr lang="en-US" dirty="0">
              <a:solidFill>
                <a:schemeClr val="tx1"/>
              </a:solidFill>
            </a:endParaRPr>
          </a:p>
        </p:txBody>
      </p:sp>
      <p:sp>
        <p:nvSpPr>
          <p:cNvPr id="7" name="Rounded Rectangle 6"/>
          <p:cNvSpPr/>
          <p:nvPr/>
        </p:nvSpPr>
        <p:spPr>
          <a:xfrm>
            <a:off x="2292110" y="2895600"/>
            <a:ext cx="2051290"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FIB(3)</a:t>
            </a:r>
            <a:endParaRPr lang="en-US" dirty="0">
              <a:solidFill>
                <a:schemeClr val="tx1"/>
              </a:solidFill>
            </a:endParaRPr>
          </a:p>
        </p:txBody>
      </p:sp>
      <p:sp>
        <p:nvSpPr>
          <p:cNvPr id="25" name="Oval 24"/>
          <p:cNvSpPr/>
          <p:nvPr/>
        </p:nvSpPr>
        <p:spPr>
          <a:xfrm>
            <a:off x="3767890" y="16002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430630" y="16182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93443" y="16383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438400"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101140"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863953"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314137"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976877"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739690"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a:stCxn id="25" idx="6"/>
            <a:endCxn id="26" idx="2"/>
          </p:cNvCxnSpPr>
          <p:nvPr/>
        </p:nvCxnSpPr>
        <p:spPr>
          <a:xfrm>
            <a:off x="4038600" y="17145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1" idx="6"/>
            <a:endCxn id="62" idx="2"/>
          </p:cNvCxnSpPr>
          <p:nvPr/>
        </p:nvCxnSpPr>
        <p:spPr>
          <a:xfrm>
            <a:off x="2709110"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64" idx="6"/>
            <a:endCxn id="65" idx="2"/>
          </p:cNvCxnSpPr>
          <p:nvPr/>
        </p:nvCxnSpPr>
        <p:spPr>
          <a:xfrm>
            <a:off x="5584847"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5" idx="4"/>
            <a:endCxn id="61" idx="0"/>
          </p:cNvCxnSpPr>
          <p:nvPr/>
        </p:nvCxnSpPr>
        <p:spPr>
          <a:xfrm flipH="1">
            <a:off x="2573755" y="1828800"/>
            <a:ext cx="1329490"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6" idx="4"/>
            <a:endCxn id="64" idx="0"/>
          </p:cNvCxnSpPr>
          <p:nvPr/>
        </p:nvCxnSpPr>
        <p:spPr>
          <a:xfrm>
            <a:off x="4565985" y="1846847"/>
            <a:ext cx="883507" cy="11630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6" idx="0"/>
            <a:endCxn id="27" idx="5"/>
          </p:cNvCxnSpPr>
          <p:nvPr/>
        </p:nvCxnSpPr>
        <p:spPr>
          <a:xfrm flipH="1" flipV="1">
            <a:off x="5424508" y="1833422"/>
            <a:ext cx="1450537" cy="1214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3" idx="0"/>
            <a:endCxn id="27" idx="4"/>
          </p:cNvCxnSpPr>
          <p:nvPr/>
        </p:nvCxnSpPr>
        <p:spPr>
          <a:xfrm flipV="1">
            <a:off x="3999308" y="1866900"/>
            <a:ext cx="1329490"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3400" y="4419600"/>
            <a:ext cx="4442178" cy="646331"/>
          </a:xfrm>
          <a:prstGeom prst="rect">
            <a:avLst/>
          </a:prstGeom>
          <a:noFill/>
        </p:spPr>
        <p:txBody>
          <a:bodyPr wrap="none" rtlCol="0">
            <a:spAutoFit/>
          </a:bodyPr>
          <a:lstStyle/>
          <a:p>
            <a:r>
              <a:rPr lang="en-US" dirty="0" smtClean="0"/>
              <a:t>Spawn edges and call edges point downward.</a:t>
            </a:r>
          </a:p>
          <a:p>
            <a:r>
              <a:rPr lang="en-US" dirty="0" smtClean="0"/>
              <a:t>Return edges point upward.  </a:t>
            </a:r>
            <a:endParaRPr lang="en-US" dirty="0"/>
          </a:p>
        </p:txBody>
      </p:sp>
      <p:sp>
        <p:nvSpPr>
          <p:cNvPr id="23" name="TextBox 22"/>
          <p:cNvSpPr txBox="1"/>
          <p:nvPr/>
        </p:nvSpPr>
        <p:spPr>
          <a:xfrm>
            <a:off x="1219200" y="1905000"/>
            <a:ext cx="1353256" cy="369332"/>
          </a:xfrm>
          <a:prstGeom prst="rect">
            <a:avLst/>
          </a:prstGeom>
          <a:noFill/>
        </p:spPr>
        <p:txBody>
          <a:bodyPr wrap="none" rtlCol="0">
            <a:spAutoFit/>
          </a:bodyPr>
          <a:lstStyle/>
          <a:p>
            <a:r>
              <a:rPr lang="en-US" b="1" i="1" dirty="0" smtClean="0"/>
              <a:t>Spawn edge</a:t>
            </a:r>
            <a:endParaRPr lang="en-US" b="1" i="1" dirty="0"/>
          </a:p>
        </p:txBody>
      </p:sp>
      <p:cxnSp>
        <p:nvCxnSpPr>
          <p:cNvPr id="28" name="Curved Connector 27"/>
          <p:cNvCxnSpPr>
            <a:stCxn id="23" idx="0"/>
          </p:cNvCxnSpPr>
          <p:nvPr/>
        </p:nvCxnSpPr>
        <p:spPr>
          <a:xfrm rot="16200000" flipH="1">
            <a:off x="2378191" y="1422637"/>
            <a:ext cx="457200" cy="1421927"/>
          </a:xfrm>
          <a:prstGeom prst="curvedConnector4">
            <a:avLst>
              <a:gd name="adj1" fmla="val -50000"/>
              <a:gd name="adj2" fmla="val 73793"/>
            </a:avLst>
          </a:prstGeom>
          <a:ln>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010400" y="1384271"/>
            <a:ext cx="1063112" cy="369332"/>
          </a:xfrm>
          <a:prstGeom prst="rect">
            <a:avLst/>
          </a:prstGeom>
          <a:noFill/>
        </p:spPr>
        <p:txBody>
          <a:bodyPr wrap="none" rtlCol="0">
            <a:spAutoFit/>
          </a:bodyPr>
          <a:lstStyle/>
          <a:p>
            <a:r>
              <a:rPr lang="en-US" b="1" i="1" dirty="0" smtClean="0"/>
              <a:t>Call edge</a:t>
            </a:r>
            <a:endParaRPr lang="en-US" b="1" i="1" dirty="0"/>
          </a:p>
        </p:txBody>
      </p:sp>
      <p:cxnSp>
        <p:nvCxnSpPr>
          <p:cNvPr id="30" name="Curved Connector 29"/>
          <p:cNvCxnSpPr>
            <a:stCxn id="47" idx="1"/>
          </p:cNvCxnSpPr>
          <p:nvPr/>
        </p:nvCxnSpPr>
        <p:spPr>
          <a:xfrm rot="10800000" flipV="1">
            <a:off x="5193446" y="1568937"/>
            <a:ext cx="1816955" cy="1021862"/>
          </a:xfrm>
          <a:prstGeom prst="curvedConnector3">
            <a:avLst/>
          </a:prstGeom>
          <a:ln>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528971" y="2362200"/>
            <a:ext cx="1400255" cy="369332"/>
          </a:xfrm>
          <a:prstGeom prst="rect">
            <a:avLst/>
          </a:prstGeom>
          <a:noFill/>
        </p:spPr>
        <p:txBody>
          <a:bodyPr wrap="none" rtlCol="0">
            <a:spAutoFit/>
          </a:bodyPr>
          <a:lstStyle/>
          <a:p>
            <a:r>
              <a:rPr lang="en-US" b="1" i="1" dirty="0" smtClean="0"/>
              <a:t>Return edge </a:t>
            </a:r>
            <a:endParaRPr lang="en-US" b="1" i="1" dirty="0"/>
          </a:p>
        </p:txBody>
      </p:sp>
      <p:cxnSp>
        <p:nvCxnSpPr>
          <p:cNvPr id="33" name="Curved Connector 32"/>
          <p:cNvCxnSpPr>
            <a:stCxn id="31" idx="0"/>
          </p:cNvCxnSpPr>
          <p:nvPr/>
        </p:nvCxnSpPr>
        <p:spPr>
          <a:xfrm rot="16200000" flipH="1" flipV="1">
            <a:off x="7222617" y="1540383"/>
            <a:ext cx="184666" cy="1828299"/>
          </a:xfrm>
          <a:prstGeom prst="curvedConnector4">
            <a:avLst>
              <a:gd name="adj1" fmla="val -123791"/>
              <a:gd name="adj2" fmla="val 69147"/>
            </a:avLst>
          </a:prstGeom>
          <a:ln>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1980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540" y="172453"/>
            <a:ext cx="8229600" cy="818147"/>
          </a:xfrm>
        </p:spPr>
        <p:txBody>
          <a:bodyPr>
            <a:noAutofit/>
          </a:bodyPr>
          <a:lstStyle/>
          <a:p>
            <a:r>
              <a:rPr lang="en-US" sz="2800" dirty="0"/>
              <a:t>Constructing a directed acyclic graph representing the computation of P-FIB(4)</a:t>
            </a:r>
          </a:p>
        </p:txBody>
      </p:sp>
      <p:sp>
        <p:nvSpPr>
          <p:cNvPr id="4" name="Rounded Rectangle 3"/>
          <p:cNvSpPr/>
          <p:nvPr/>
        </p:nvSpPr>
        <p:spPr>
          <a:xfrm>
            <a:off x="3581400" y="1447800"/>
            <a:ext cx="2319337"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FIB(4)</a:t>
            </a:r>
            <a:endParaRPr lang="en-US" dirty="0">
              <a:solidFill>
                <a:schemeClr val="tx1"/>
              </a:solidFill>
            </a:endParaRPr>
          </a:p>
        </p:txBody>
      </p:sp>
      <p:sp>
        <p:nvSpPr>
          <p:cNvPr id="5" name="Rounded Rectangle 4"/>
          <p:cNvSpPr/>
          <p:nvPr/>
        </p:nvSpPr>
        <p:spPr>
          <a:xfrm>
            <a:off x="5029200" y="4267200"/>
            <a:ext cx="1066800"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6" name="Rounded Rectangle 5"/>
          <p:cNvSpPr/>
          <p:nvPr/>
        </p:nvSpPr>
        <p:spPr>
          <a:xfrm>
            <a:off x="5105400" y="2919662"/>
            <a:ext cx="2209800" cy="8141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FIB(2)</a:t>
            </a:r>
            <a:endParaRPr lang="en-US" dirty="0">
              <a:solidFill>
                <a:schemeClr val="tx1"/>
              </a:solidFill>
            </a:endParaRPr>
          </a:p>
        </p:txBody>
      </p:sp>
      <p:sp>
        <p:nvSpPr>
          <p:cNvPr id="7" name="Rounded Rectangle 6"/>
          <p:cNvSpPr/>
          <p:nvPr/>
        </p:nvSpPr>
        <p:spPr>
          <a:xfrm>
            <a:off x="2292110" y="2895600"/>
            <a:ext cx="2051290"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FIB(3)</a:t>
            </a:r>
            <a:endParaRPr lang="en-US" dirty="0">
              <a:solidFill>
                <a:schemeClr val="tx1"/>
              </a:solidFill>
            </a:endParaRPr>
          </a:p>
        </p:txBody>
      </p:sp>
      <p:sp>
        <p:nvSpPr>
          <p:cNvPr id="8" name="Rounded Rectangle 7"/>
          <p:cNvSpPr/>
          <p:nvPr/>
        </p:nvSpPr>
        <p:spPr>
          <a:xfrm>
            <a:off x="3317754" y="4267200"/>
            <a:ext cx="1273295"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9" name="Rounded Rectangle 8"/>
          <p:cNvSpPr/>
          <p:nvPr/>
        </p:nvSpPr>
        <p:spPr>
          <a:xfrm>
            <a:off x="228600" y="4191000"/>
            <a:ext cx="1905000"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FIB(2)</a:t>
            </a:r>
            <a:endParaRPr lang="en-US" dirty="0">
              <a:solidFill>
                <a:schemeClr val="tx1"/>
              </a:solidFill>
            </a:endParaRPr>
          </a:p>
        </p:txBody>
      </p:sp>
      <p:sp>
        <p:nvSpPr>
          <p:cNvPr id="10" name="Rounded Rectangle 9"/>
          <p:cNvSpPr/>
          <p:nvPr/>
        </p:nvSpPr>
        <p:spPr>
          <a:xfrm>
            <a:off x="1787285" y="5791200"/>
            <a:ext cx="100965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FIB(0)</a:t>
            </a:r>
            <a:endParaRPr lang="en-US" dirty="0">
              <a:solidFill>
                <a:schemeClr val="tx1"/>
              </a:solidFill>
            </a:endParaRPr>
          </a:p>
        </p:txBody>
      </p:sp>
      <p:sp>
        <p:nvSpPr>
          <p:cNvPr id="11" name="Rounded Rectangle 10"/>
          <p:cNvSpPr/>
          <p:nvPr/>
        </p:nvSpPr>
        <p:spPr>
          <a:xfrm>
            <a:off x="228600" y="5791200"/>
            <a:ext cx="1017917"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12" name="Rounded Rectangle 11"/>
          <p:cNvSpPr/>
          <p:nvPr/>
        </p:nvSpPr>
        <p:spPr>
          <a:xfrm>
            <a:off x="6934200" y="4259179"/>
            <a:ext cx="1085850" cy="9224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FIB(0)</a:t>
            </a:r>
            <a:endParaRPr lang="en-US" dirty="0">
              <a:solidFill>
                <a:schemeClr val="tx1"/>
              </a:solidFill>
            </a:endParaRPr>
          </a:p>
        </p:txBody>
      </p:sp>
      <p:sp>
        <p:nvSpPr>
          <p:cNvPr id="25" name="Oval 24"/>
          <p:cNvSpPr/>
          <p:nvPr/>
        </p:nvSpPr>
        <p:spPr>
          <a:xfrm>
            <a:off x="3767890" y="16002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430630" y="16182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93443" y="16383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438400"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101140"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863953"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314137"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976877"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739690"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61137" y="43434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023877" y="43614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786690" y="43815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67890" y="4419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520490" y="4419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349290" y="4419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02203" y="5943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167690" y="5943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a:stCxn id="25" idx="6"/>
            <a:endCxn id="26" idx="2"/>
          </p:cNvCxnSpPr>
          <p:nvPr/>
        </p:nvCxnSpPr>
        <p:spPr>
          <a:xfrm>
            <a:off x="4038600" y="17145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1" idx="6"/>
            <a:endCxn id="62" idx="2"/>
          </p:cNvCxnSpPr>
          <p:nvPr/>
        </p:nvCxnSpPr>
        <p:spPr>
          <a:xfrm>
            <a:off x="2709110"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64" idx="6"/>
            <a:endCxn id="65" idx="2"/>
          </p:cNvCxnSpPr>
          <p:nvPr/>
        </p:nvCxnSpPr>
        <p:spPr>
          <a:xfrm>
            <a:off x="5584847"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67" idx="6"/>
            <a:endCxn id="68" idx="2"/>
          </p:cNvCxnSpPr>
          <p:nvPr/>
        </p:nvCxnSpPr>
        <p:spPr>
          <a:xfrm>
            <a:off x="631847" y="44577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3581400" y="1447800"/>
            <a:ext cx="2319337"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FIB(4)</a:t>
            </a:r>
            <a:endParaRPr lang="en-US" dirty="0">
              <a:solidFill>
                <a:schemeClr val="tx1"/>
              </a:solidFill>
            </a:endParaRPr>
          </a:p>
        </p:txBody>
      </p:sp>
      <p:sp>
        <p:nvSpPr>
          <p:cNvPr id="34" name="Rounded Rectangle 33"/>
          <p:cNvSpPr/>
          <p:nvPr/>
        </p:nvSpPr>
        <p:spPr>
          <a:xfrm>
            <a:off x="5105400" y="2919662"/>
            <a:ext cx="2209800" cy="8141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FIB(2)</a:t>
            </a:r>
            <a:endParaRPr lang="en-US" dirty="0">
              <a:solidFill>
                <a:schemeClr val="tx1"/>
              </a:solidFill>
            </a:endParaRPr>
          </a:p>
        </p:txBody>
      </p:sp>
      <p:sp>
        <p:nvSpPr>
          <p:cNvPr id="35" name="Rounded Rectangle 34"/>
          <p:cNvSpPr/>
          <p:nvPr/>
        </p:nvSpPr>
        <p:spPr>
          <a:xfrm>
            <a:off x="2292110" y="2895600"/>
            <a:ext cx="2051290"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FIB(3)</a:t>
            </a:r>
            <a:endParaRPr lang="en-US" dirty="0">
              <a:solidFill>
                <a:schemeClr val="tx1"/>
              </a:solidFill>
            </a:endParaRPr>
          </a:p>
        </p:txBody>
      </p:sp>
      <p:sp>
        <p:nvSpPr>
          <p:cNvPr id="36" name="Oval 35"/>
          <p:cNvSpPr/>
          <p:nvPr/>
        </p:nvSpPr>
        <p:spPr>
          <a:xfrm>
            <a:off x="3767890" y="16002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430630" y="16182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193443" y="16383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438400"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101140"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863953"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314137"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976877"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739690"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a:stCxn id="36" idx="6"/>
            <a:endCxn id="37" idx="2"/>
          </p:cNvCxnSpPr>
          <p:nvPr/>
        </p:nvCxnSpPr>
        <p:spPr>
          <a:xfrm>
            <a:off x="4038600" y="17145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9" idx="6"/>
            <a:endCxn id="40" idx="2"/>
          </p:cNvCxnSpPr>
          <p:nvPr/>
        </p:nvCxnSpPr>
        <p:spPr>
          <a:xfrm>
            <a:off x="2709110"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2" idx="6"/>
            <a:endCxn id="43" idx="2"/>
          </p:cNvCxnSpPr>
          <p:nvPr/>
        </p:nvCxnSpPr>
        <p:spPr>
          <a:xfrm>
            <a:off x="5584847"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4"/>
            <a:endCxn id="39" idx="0"/>
          </p:cNvCxnSpPr>
          <p:nvPr/>
        </p:nvCxnSpPr>
        <p:spPr>
          <a:xfrm flipH="1">
            <a:off x="2573755" y="1828800"/>
            <a:ext cx="1329490"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7" idx="4"/>
            <a:endCxn id="42" idx="0"/>
          </p:cNvCxnSpPr>
          <p:nvPr/>
        </p:nvCxnSpPr>
        <p:spPr>
          <a:xfrm>
            <a:off x="4565985" y="1846847"/>
            <a:ext cx="883507" cy="11630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4" idx="0"/>
            <a:endCxn id="38" idx="5"/>
          </p:cNvCxnSpPr>
          <p:nvPr/>
        </p:nvCxnSpPr>
        <p:spPr>
          <a:xfrm flipH="1" flipV="1">
            <a:off x="5424508" y="1833422"/>
            <a:ext cx="1450537" cy="1214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1" idx="0"/>
            <a:endCxn id="38" idx="4"/>
          </p:cNvCxnSpPr>
          <p:nvPr/>
        </p:nvCxnSpPr>
        <p:spPr>
          <a:xfrm flipV="1">
            <a:off x="3999308" y="1866900"/>
            <a:ext cx="1329490"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9" idx="4"/>
            <a:endCxn id="67" idx="7"/>
          </p:cNvCxnSpPr>
          <p:nvPr/>
        </p:nvCxnSpPr>
        <p:spPr>
          <a:xfrm flipH="1">
            <a:off x="592202" y="3238500"/>
            <a:ext cx="1981553" cy="11383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9" idx="7"/>
            <a:endCxn id="41" idx="3"/>
          </p:cNvCxnSpPr>
          <p:nvPr/>
        </p:nvCxnSpPr>
        <p:spPr>
          <a:xfrm flipV="1">
            <a:off x="2017755" y="3243122"/>
            <a:ext cx="1885843" cy="11718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1" idx="0"/>
            <a:endCxn id="41" idx="4"/>
          </p:cNvCxnSpPr>
          <p:nvPr/>
        </p:nvCxnSpPr>
        <p:spPr>
          <a:xfrm flipV="1">
            <a:off x="3903245" y="3276600"/>
            <a:ext cx="96063"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40" idx="5"/>
            <a:endCxn id="71" idx="1"/>
          </p:cNvCxnSpPr>
          <p:nvPr/>
        </p:nvCxnSpPr>
        <p:spPr>
          <a:xfrm>
            <a:off x="3332205" y="3223069"/>
            <a:ext cx="475330" cy="12300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1980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540" y="172453"/>
            <a:ext cx="8229600" cy="818147"/>
          </a:xfrm>
        </p:spPr>
        <p:txBody>
          <a:bodyPr/>
          <a:lstStyle/>
          <a:p>
            <a:r>
              <a:rPr lang="en-US" dirty="0" smtClean="0"/>
              <a:t>Procedure tree</a:t>
            </a:r>
            <a:endParaRPr lang="en-US" dirty="0"/>
          </a:p>
        </p:txBody>
      </p:sp>
      <p:sp>
        <p:nvSpPr>
          <p:cNvPr id="4" name="Rounded Rectangle 3"/>
          <p:cNvSpPr/>
          <p:nvPr/>
        </p:nvSpPr>
        <p:spPr>
          <a:xfrm>
            <a:off x="3581400" y="1447800"/>
            <a:ext cx="2319337"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FIB(4)</a:t>
            </a:r>
            <a:endParaRPr lang="en-US" dirty="0">
              <a:solidFill>
                <a:schemeClr val="tx1"/>
              </a:solidFill>
            </a:endParaRPr>
          </a:p>
        </p:txBody>
      </p:sp>
      <p:sp>
        <p:nvSpPr>
          <p:cNvPr id="5" name="Rounded Rectangle 4"/>
          <p:cNvSpPr/>
          <p:nvPr/>
        </p:nvSpPr>
        <p:spPr>
          <a:xfrm>
            <a:off x="5029200" y="4267200"/>
            <a:ext cx="1066800"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6" name="Rounded Rectangle 5"/>
          <p:cNvSpPr/>
          <p:nvPr/>
        </p:nvSpPr>
        <p:spPr>
          <a:xfrm>
            <a:off x="5105400" y="2919662"/>
            <a:ext cx="2209800" cy="8141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FIB(2)</a:t>
            </a:r>
            <a:endParaRPr lang="en-US" dirty="0">
              <a:solidFill>
                <a:schemeClr val="tx1"/>
              </a:solidFill>
            </a:endParaRPr>
          </a:p>
        </p:txBody>
      </p:sp>
      <p:sp>
        <p:nvSpPr>
          <p:cNvPr id="7" name="Rounded Rectangle 6"/>
          <p:cNvSpPr/>
          <p:nvPr/>
        </p:nvSpPr>
        <p:spPr>
          <a:xfrm>
            <a:off x="2292110" y="2895600"/>
            <a:ext cx="2051290"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FIB(3)</a:t>
            </a:r>
            <a:endParaRPr lang="en-US" dirty="0">
              <a:solidFill>
                <a:schemeClr val="tx1"/>
              </a:solidFill>
            </a:endParaRPr>
          </a:p>
        </p:txBody>
      </p:sp>
      <p:sp>
        <p:nvSpPr>
          <p:cNvPr id="8" name="Rounded Rectangle 7"/>
          <p:cNvSpPr/>
          <p:nvPr/>
        </p:nvSpPr>
        <p:spPr>
          <a:xfrm>
            <a:off x="3317754" y="4267200"/>
            <a:ext cx="1273295"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9" name="Rounded Rectangle 8"/>
          <p:cNvSpPr/>
          <p:nvPr/>
        </p:nvSpPr>
        <p:spPr>
          <a:xfrm>
            <a:off x="228600" y="4191000"/>
            <a:ext cx="1905000"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FIB(2)</a:t>
            </a:r>
            <a:endParaRPr lang="en-US" dirty="0">
              <a:solidFill>
                <a:schemeClr val="tx1"/>
              </a:solidFill>
            </a:endParaRPr>
          </a:p>
        </p:txBody>
      </p:sp>
      <p:sp>
        <p:nvSpPr>
          <p:cNvPr id="10" name="Rounded Rectangle 9"/>
          <p:cNvSpPr/>
          <p:nvPr/>
        </p:nvSpPr>
        <p:spPr>
          <a:xfrm>
            <a:off x="1787285" y="5791200"/>
            <a:ext cx="100965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FIB(0)</a:t>
            </a:r>
            <a:endParaRPr lang="en-US" dirty="0">
              <a:solidFill>
                <a:schemeClr val="tx1"/>
              </a:solidFill>
            </a:endParaRPr>
          </a:p>
        </p:txBody>
      </p:sp>
      <p:sp>
        <p:nvSpPr>
          <p:cNvPr id="11" name="Rounded Rectangle 10"/>
          <p:cNvSpPr/>
          <p:nvPr/>
        </p:nvSpPr>
        <p:spPr>
          <a:xfrm>
            <a:off x="228600" y="5791200"/>
            <a:ext cx="1017917"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12" name="Rounded Rectangle 11"/>
          <p:cNvSpPr/>
          <p:nvPr/>
        </p:nvSpPr>
        <p:spPr>
          <a:xfrm>
            <a:off x="6934200" y="4259179"/>
            <a:ext cx="1085850" cy="9224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FIB(0)</a:t>
            </a:r>
            <a:endParaRPr lang="en-US" dirty="0">
              <a:solidFill>
                <a:schemeClr val="tx1"/>
              </a:solidFill>
            </a:endParaRPr>
          </a:p>
        </p:txBody>
      </p:sp>
      <p:sp>
        <p:nvSpPr>
          <p:cNvPr id="25" name="Oval 24"/>
          <p:cNvSpPr/>
          <p:nvPr/>
        </p:nvSpPr>
        <p:spPr>
          <a:xfrm>
            <a:off x="3767890" y="16002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430630" y="16182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93443" y="16383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438400"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101140"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863953"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314137"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976877"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739690"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61137" y="43434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023877" y="43614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786690" y="43815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67890" y="4419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520490" y="4419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349290" y="4419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02203" y="5943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167690" y="5943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a:stCxn id="25" idx="6"/>
            <a:endCxn id="26" idx="2"/>
          </p:cNvCxnSpPr>
          <p:nvPr/>
        </p:nvCxnSpPr>
        <p:spPr>
          <a:xfrm>
            <a:off x="4038600" y="17145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1" idx="6"/>
            <a:endCxn id="62" idx="2"/>
          </p:cNvCxnSpPr>
          <p:nvPr/>
        </p:nvCxnSpPr>
        <p:spPr>
          <a:xfrm>
            <a:off x="2709110"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64" idx="6"/>
            <a:endCxn id="65" idx="2"/>
          </p:cNvCxnSpPr>
          <p:nvPr/>
        </p:nvCxnSpPr>
        <p:spPr>
          <a:xfrm>
            <a:off x="5584847"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67" idx="6"/>
            <a:endCxn id="68" idx="2"/>
          </p:cNvCxnSpPr>
          <p:nvPr/>
        </p:nvCxnSpPr>
        <p:spPr>
          <a:xfrm>
            <a:off x="631847" y="44577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3581400" y="1447800"/>
            <a:ext cx="2319337"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FIB(4)</a:t>
            </a:r>
            <a:endParaRPr lang="en-US" dirty="0">
              <a:solidFill>
                <a:schemeClr val="tx1"/>
              </a:solidFill>
            </a:endParaRPr>
          </a:p>
        </p:txBody>
      </p:sp>
      <p:sp>
        <p:nvSpPr>
          <p:cNvPr id="34" name="Rounded Rectangle 33"/>
          <p:cNvSpPr/>
          <p:nvPr/>
        </p:nvSpPr>
        <p:spPr>
          <a:xfrm>
            <a:off x="5029200" y="4267200"/>
            <a:ext cx="1066800"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35" name="Rounded Rectangle 34"/>
          <p:cNvSpPr/>
          <p:nvPr/>
        </p:nvSpPr>
        <p:spPr>
          <a:xfrm>
            <a:off x="5105400" y="2919662"/>
            <a:ext cx="2209800" cy="8141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FIB(2)</a:t>
            </a:r>
            <a:endParaRPr lang="en-US" dirty="0">
              <a:solidFill>
                <a:schemeClr val="tx1"/>
              </a:solidFill>
            </a:endParaRPr>
          </a:p>
        </p:txBody>
      </p:sp>
      <p:sp>
        <p:nvSpPr>
          <p:cNvPr id="36" name="Rounded Rectangle 35"/>
          <p:cNvSpPr/>
          <p:nvPr/>
        </p:nvSpPr>
        <p:spPr>
          <a:xfrm>
            <a:off x="2292110" y="2895600"/>
            <a:ext cx="2051290"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FIB(3)</a:t>
            </a:r>
            <a:endParaRPr lang="en-US" dirty="0">
              <a:solidFill>
                <a:schemeClr val="tx1"/>
              </a:solidFill>
            </a:endParaRPr>
          </a:p>
        </p:txBody>
      </p:sp>
      <p:sp>
        <p:nvSpPr>
          <p:cNvPr id="37" name="Rounded Rectangle 36"/>
          <p:cNvSpPr/>
          <p:nvPr/>
        </p:nvSpPr>
        <p:spPr>
          <a:xfrm>
            <a:off x="3317754" y="4267200"/>
            <a:ext cx="1273295"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38" name="Rounded Rectangle 37"/>
          <p:cNvSpPr/>
          <p:nvPr/>
        </p:nvSpPr>
        <p:spPr>
          <a:xfrm>
            <a:off x="228600" y="4191000"/>
            <a:ext cx="1905000"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FIB(2)</a:t>
            </a:r>
            <a:endParaRPr lang="en-US" dirty="0">
              <a:solidFill>
                <a:schemeClr val="tx1"/>
              </a:solidFill>
            </a:endParaRPr>
          </a:p>
        </p:txBody>
      </p:sp>
      <p:sp>
        <p:nvSpPr>
          <p:cNvPr id="39" name="Rounded Rectangle 38"/>
          <p:cNvSpPr/>
          <p:nvPr/>
        </p:nvSpPr>
        <p:spPr>
          <a:xfrm>
            <a:off x="6934200" y="4259179"/>
            <a:ext cx="1085850" cy="9224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FIB(0)</a:t>
            </a:r>
            <a:endParaRPr lang="en-US" dirty="0">
              <a:solidFill>
                <a:schemeClr val="tx1"/>
              </a:solidFill>
            </a:endParaRPr>
          </a:p>
        </p:txBody>
      </p:sp>
      <p:sp>
        <p:nvSpPr>
          <p:cNvPr id="40" name="Oval 39"/>
          <p:cNvSpPr/>
          <p:nvPr/>
        </p:nvSpPr>
        <p:spPr>
          <a:xfrm>
            <a:off x="3767890" y="16002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430630" y="16182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193443" y="16383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438400"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101140"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863953"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314137"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976877"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739690"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61137" y="43434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023877" y="43614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86690" y="43815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767890" y="4419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520490" y="4419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349290" y="4419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p:cNvCxnSpPr>
            <a:stCxn id="40" idx="6"/>
            <a:endCxn id="41" idx="2"/>
          </p:cNvCxnSpPr>
          <p:nvPr/>
        </p:nvCxnSpPr>
        <p:spPr>
          <a:xfrm>
            <a:off x="4038600" y="17145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3" idx="6"/>
            <a:endCxn id="44" idx="2"/>
          </p:cNvCxnSpPr>
          <p:nvPr/>
        </p:nvCxnSpPr>
        <p:spPr>
          <a:xfrm>
            <a:off x="2709110"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6" idx="6"/>
            <a:endCxn id="47" idx="2"/>
          </p:cNvCxnSpPr>
          <p:nvPr/>
        </p:nvCxnSpPr>
        <p:spPr>
          <a:xfrm>
            <a:off x="5584847"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9" idx="6"/>
            <a:endCxn id="50" idx="2"/>
          </p:cNvCxnSpPr>
          <p:nvPr/>
        </p:nvCxnSpPr>
        <p:spPr>
          <a:xfrm>
            <a:off x="631847" y="44577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3581400" y="1447800"/>
            <a:ext cx="2319337"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FIB(4)</a:t>
            </a:r>
            <a:endParaRPr lang="en-US" dirty="0">
              <a:solidFill>
                <a:schemeClr val="tx1"/>
              </a:solidFill>
            </a:endParaRPr>
          </a:p>
        </p:txBody>
      </p:sp>
      <p:sp>
        <p:nvSpPr>
          <p:cNvPr id="60" name="Rounded Rectangle 59"/>
          <p:cNvSpPr/>
          <p:nvPr/>
        </p:nvSpPr>
        <p:spPr>
          <a:xfrm>
            <a:off x="5105400" y="2919662"/>
            <a:ext cx="2209800" cy="8141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FIB(2)</a:t>
            </a:r>
            <a:endParaRPr lang="en-US" dirty="0">
              <a:solidFill>
                <a:schemeClr val="tx1"/>
              </a:solidFill>
            </a:endParaRPr>
          </a:p>
        </p:txBody>
      </p:sp>
      <p:sp>
        <p:nvSpPr>
          <p:cNvPr id="70" name="Rounded Rectangle 69"/>
          <p:cNvSpPr/>
          <p:nvPr/>
        </p:nvSpPr>
        <p:spPr>
          <a:xfrm>
            <a:off x="2292110" y="2895600"/>
            <a:ext cx="2051290"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FIB(3)</a:t>
            </a:r>
            <a:endParaRPr lang="en-US" dirty="0">
              <a:solidFill>
                <a:schemeClr val="tx1"/>
              </a:solidFill>
            </a:endParaRPr>
          </a:p>
        </p:txBody>
      </p:sp>
      <p:sp>
        <p:nvSpPr>
          <p:cNvPr id="76" name="Oval 75"/>
          <p:cNvSpPr/>
          <p:nvPr/>
        </p:nvSpPr>
        <p:spPr>
          <a:xfrm>
            <a:off x="3767890" y="16002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430630" y="16182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193443" y="16383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438400"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101140"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863953"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314137"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976877"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6739690"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Arrow Connector 88"/>
          <p:cNvCxnSpPr>
            <a:stCxn id="76" idx="6"/>
            <a:endCxn id="78" idx="2"/>
          </p:cNvCxnSpPr>
          <p:nvPr/>
        </p:nvCxnSpPr>
        <p:spPr>
          <a:xfrm>
            <a:off x="4038600" y="17145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2" idx="6"/>
            <a:endCxn id="84" idx="2"/>
          </p:cNvCxnSpPr>
          <p:nvPr/>
        </p:nvCxnSpPr>
        <p:spPr>
          <a:xfrm>
            <a:off x="2709110"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86" idx="6"/>
            <a:endCxn id="87" idx="2"/>
          </p:cNvCxnSpPr>
          <p:nvPr/>
        </p:nvCxnSpPr>
        <p:spPr>
          <a:xfrm>
            <a:off x="5584847"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76" idx="4"/>
            <a:endCxn id="82" idx="0"/>
          </p:cNvCxnSpPr>
          <p:nvPr/>
        </p:nvCxnSpPr>
        <p:spPr>
          <a:xfrm flipH="1">
            <a:off x="2573755" y="1828800"/>
            <a:ext cx="1329490"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78" idx="4"/>
            <a:endCxn id="86" idx="0"/>
          </p:cNvCxnSpPr>
          <p:nvPr/>
        </p:nvCxnSpPr>
        <p:spPr>
          <a:xfrm>
            <a:off x="4565985" y="1846847"/>
            <a:ext cx="883507" cy="11630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88" idx="0"/>
            <a:endCxn id="80" idx="5"/>
          </p:cNvCxnSpPr>
          <p:nvPr/>
        </p:nvCxnSpPr>
        <p:spPr>
          <a:xfrm flipH="1" flipV="1">
            <a:off x="5424508" y="1833422"/>
            <a:ext cx="1450537" cy="1214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85" idx="0"/>
            <a:endCxn id="80" idx="4"/>
          </p:cNvCxnSpPr>
          <p:nvPr/>
        </p:nvCxnSpPr>
        <p:spPr>
          <a:xfrm flipV="1">
            <a:off x="3999308" y="1866900"/>
            <a:ext cx="1329490"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82" idx="4"/>
            <a:endCxn id="49" idx="7"/>
          </p:cNvCxnSpPr>
          <p:nvPr/>
        </p:nvCxnSpPr>
        <p:spPr>
          <a:xfrm flipH="1">
            <a:off x="592202" y="3238500"/>
            <a:ext cx="1981553" cy="11383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51" idx="7"/>
            <a:endCxn id="85" idx="3"/>
          </p:cNvCxnSpPr>
          <p:nvPr/>
        </p:nvCxnSpPr>
        <p:spPr>
          <a:xfrm flipV="1">
            <a:off x="2017755" y="3243122"/>
            <a:ext cx="1885843" cy="11718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52" idx="0"/>
            <a:endCxn id="85" idx="4"/>
          </p:cNvCxnSpPr>
          <p:nvPr/>
        </p:nvCxnSpPr>
        <p:spPr>
          <a:xfrm flipV="1">
            <a:off x="3903245" y="3276600"/>
            <a:ext cx="96063"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7" idx="4"/>
            <a:endCxn id="74" idx="0"/>
          </p:cNvCxnSpPr>
          <p:nvPr/>
        </p:nvCxnSpPr>
        <p:spPr>
          <a:xfrm>
            <a:off x="496492" y="4572000"/>
            <a:ext cx="241066"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0" idx="4"/>
            <a:endCxn id="75" idx="1"/>
          </p:cNvCxnSpPr>
          <p:nvPr/>
        </p:nvCxnSpPr>
        <p:spPr>
          <a:xfrm>
            <a:off x="1159232" y="4590047"/>
            <a:ext cx="1048103" cy="13870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4" idx="7"/>
            <a:endCxn id="69" idx="3"/>
          </p:cNvCxnSpPr>
          <p:nvPr/>
        </p:nvCxnSpPr>
        <p:spPr>
          <a:xfrm flipV="1">
            <a:off x="833268" y="4576622"/>
            <a:ext cx="993067" cy="14004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5" idx="0"/>
            <a:endCxn id="69" idx="4"/>
          </p:cNvCxnSpPr>
          <p:nvPr/>
        </p:nvCxnSpPr>
        <p:spPr>
          <a:xfrm flipH="1" flipV="1">
            <a:off x="1922045" y="4610100"/>
            <a:ext cx="381000" cy="1333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4" idx="4"/>
            <a:endCxn id="53" idx="0"/>
          </p:cNvCxnSpPr>
          <p:nvPr/>
        </p:nvCxnSpPr>
        <p:spPr>
          <a:xfrm>
            <a:off x="5449492" y="3238500"/>
            <a:ext cx="206353"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7" idx="5"/>
            <a:endCxn id="54" idx="1"/>
          </p:cNvCxnSpPr>
          <p:nvPr/>
        </p:nvCxnSpPr>
        <p:spPr>
          <a:xfrm>
            <a:off x="6207942" y="3223069"/>
            <a:ext cx="1180993" cy="12300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3" idx="6"/>
            <a:endCxn id="66" idx="3"/>
          </p:cNvCxnSpPr>
          <p:nvPr/>
        </p:nvCxnSpPr>
        <p:spPr>
          <a:xfrm flipV="1">
            <a:off x="5791200" y="3243122"/>
            <a:ext cx="988135" cy="12907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73" idx="0"/>
            <a:endCxn id="66" idx="5"/>
          </p:cNvCxnSpPr>
          <p:nvPr/>
        </p:nvCxnSpPr>
        <p:spPr>
          <a:xfrm flipH="1" flipV="1">
            <a:off x="6970755" y="3243122"/>
            <a:ext cx="513890" cy="11764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84" idx="4"/>
            <a:endCxn id="52" idx="1"/>
          </p:cNvCxnSpPr>
          <p:nvPr/>
        </p:nvCxnSpPr>
        <p:spPr>
          <a:xfrm>
            <a:off x="3236495" y="3256547"/>
            <a:ext cx="571040" cy="11965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1980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Computers</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6320" y="4038600"/>
            <a:ext cx="2285999" cy="1638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2743200"/>
            <a:ext cx="2618874" cy="1199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399" y="1527810"/>
            <a:ext cx="1991695" cy="1663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a:xfrm rot="10800000">
            <a:off x="304799" y="2743199"/>
            <a:ext cx="746155" cy="3200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 y="2101334"/>
            <a:ext cx="705642" cy="369332"/>
          </a:xfrm>
          <a:prstGeom prst="rect">
            <a:avLst/>
          </a:prstGeom>
          <a:noFill/>
        </p:spPr>
        <p:txBody>
          <a:bodyPr wrap="none" rtlCol="0">
            <a:spAutoFit/>
          </a:bodyPr>
          <a:lstStyle/>
          <a:p>
            <a:r>
              <a:rPr lang="en-US" dirty="0" smtClean="0"/>
              <a:t>Price </a:t>
            </a:r>
            <a:endParaRPr lang="en-US" dirty="0"/>
          </a:p>
        </p:txBody>
      </p:sp>
      <p:cxnSp>
        <p:nvCxnSpPr>
          <p:cNvPr id="9" name="Straight Arrow Connector 8"/>
          <p:cNvCxnSpPr/>
          <p:nvPr/>
        </p:nvCxnSpPr>
        <p:spPr>
          <a:xfrm>
            <a:off x="1447800" y="6324600"/>
            <a:ext cx="6858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10537" y="5758933"/>
            <a:ext cx="2147063" cy="369332"/>
          </a:xfrm>
          <a:prstGeom prst="rect">
            <a:avLst/>
          </a:prstGeom>
          <a:noFill/>
        </p:spPr>
        <p:txBody>
          <a:bodyPr wrap="none" rtlCol="0">
            <a:spAutoFit/>
          </a:bodyPr>
          <a:lstStyle/>
          <a:p>
            <a:r>
              <a:rPr lang="en-US" dirty="0" smtClean="0"/>
              <a:t>Chip multiprocessors</a:t>
            </a:r>
            <a:endParaRPr lang="en-US" dirty="0"/>
          </a:p>
        </p:txBody>
      </p:sp>
      <p:sp>
        <p:nvSpPr>
          <p:cNvPr id="11" name="TextBox 10"/>
          <p:cNvSpPr txBox="1"/>
          <p:nvPr/>
        </p:nvSpPr>
        <p:spPr>
          <a:xfrm>
            <a:off x="4495800" y="4343399"/>
            <a:ext cx="978729" cy="369332"/>
          </a:xfrm>
          <a:prstGeom prst="rect">
            <a:avLst/>
          </a:prstGeom>
          <a:noFill/>
        </p:spPr>
        <p:txBody>
          <a:bodyPr wrap="none" rtlCol="0">
            <a:spAutoFit/>
          </a:bodyPr>
          <a:lstStyle/>
          <a:p>
            <a:r>
              <a:rPr lang="en-US" dirty="0" smtClean="0"/>
              <a:t>Clusters </a:t>
            </a:r>
            <a:endParaRPr lang="en-US" dirty="0"/>
          </a:p>
        </p:txBody>
      </p:sp>
      <p:sp>
        <p:nvSpPr>
          <p:cNvPr id="12" name="TextBox 11"/>
          <p:cNvSpPr txBox="1"/>
          <p:nvPr/>
        </p:nvSpPr>
        <p:spPr>
          <a:xfrm>
            <a:off x="6856444" y="3572870"/>
            <a:ext cx="1764650" cy="369332"/>
          </a:xfrm>
          <a:prstGeom prst="rect">
            <a:avLst/>
          </a:prstGeom>
          <a:noFill/>
        </p:spPr>
        <p:txBody>
          <a:bodyPr wrap="none" rtlCol="0">
            <a:spAutoFit/>
          </a:bodyPr>
          <a:lstStyle/>
          <a:p>
            <a:r>
              <a:rPr lang="en-US" dirty="0" smtClean="0"/>
              <a:t>Supercomputers </a:t>
            </a:r>
            <a:endParaRPr lang="en-US" dirty="0"/>
          </a:p>
        </p:txBody>
      </p:sp>
      <p:sp>
        <p:nvSpPr>
          <p:cNvPr id="3" name="TextBox 2"/>
          <p:cNvSpPr txBox="1"/>
          <p:nvPr/>
        </p:nvSpPr>
        <p:spPr>
          <a:xfrm>
            <a:off x="381000" y="6248400"/>
            <a:ext cx="6276077" cy="276999"/>
          </a:xfrm>
          <a:prstGeom prst="rect">
            <a:avLst/>
          </a:prstGeom>
          <a:noFill/>
        </p:spPr>
        <p:txBody>
          <a:bodyPr wrap="none" rtlCol="0">
            <a:spAutoFit/>
          </a:bodyPr>
          <a:lstStyle/>
          <a:p>
            <a:r>
              <a:rPr lang="en-US" sz="1200" dirty="0" smtClean="0"/>
              <a:t>Source: http</a:t>
            </a:r>
            <a:r>
              <a:rPr lang="en-US" sz="1200" dirty="0"/>
              <a:t>://</a:t>
            </a:r>
            <a:r>
              <a:rPr lang="en-US" sz="1200" dirty="0" err="1"/>
              <a:t>blog.tinydeal.com</a:t>
            </a:r>
            <a:r>
              <a:rPr lang="en-US" sz="1200" dirty="0"/>
              <a:t>/2012/10/21/a-recommend-of-a-quad-core-pc-in-td-l-117295-2/</a:t>
            </a:r>
          </a:p>
        </p:txBody>
      </p:sp>
      <p:sp>
        <p:nvSpPr>
          <p:cNvPr id="4" name="TextBox 3"/>
          <p:cNvSpPr txBox="1"/>
          <p:nvPr/>
        </p:nvSpPr>
        <p:spPr>
          <a:xfrm>
            <a:off x="5907794" y="4267200"/>
            <a:ext cx="3257698" cy="276999"/>
          </a:xfrm>
          <a:prstGeom prst="rect">
            <a:avLst/>
          </a:prstGeom>
          <a:noFill/>
        </p:spPr>
        <p:txBody>
          <a:bodyPr wrap="none" rtlCol="0">
            <a:spAutoFit/>
          </a:bodyPr>
          <a:lstStyle/>
          <a:p>
            <a:r>
              <a:rPr lang="en-US" sz="1200" dirty="0" smtClean="0"/>
              <a:t>Source: http</a:t>
            </a:r>
            <a:r>
              <a:rPr lang="en-US" sz="1200" dirty="0"/>
              <a:t>://intelligent-</a:t>
            </a:r>
            <a:r>
              <a:rPr lang="en-US" sz="1200" dirty="0" err="1"/>
              <a:t>future.com</a:t>
            </a:r>
            <a:r>
              <a:rPr lang="en-US" sz="1200" dirty="0"/>
              <a:t>/</a:t>
            </a:r>
            <a:r>
              <a:rPr lang="en-US" sz="1200" dirty="0" err="1"/>
              <a:t>wp</a:t>
            </a:r>
            <a:r>
              <a:rPr lang="en-US" sz="1200" dirty="0"/>
              <a:t>/?p=480</a:t>
            </a:r>
          </a:p>
        </p:txBody>
      </p:sp>
      <p:sp>
        <p:nvSpPr>
          <p:cNvPr id="5" name="TextBox 4"/>
          <p:cNvSpPr txBox="1"/>
          <p:nvPr/>
        </p:nvSpPr>
        <p:spPr>
          <a:xfrm>
            <a:off x="4495800" y="5181600"/>
            <a:ext cx="4083720" cy="276999"/>
          </a:xfrm>
          <a:prstGeom prst="rect">
            <a:avLst/>
          </a:prstGeom>
          <a:noFill/>
        </p:spPr>
        <p:txBody>
          <a:bodyPr wrap="none" rtlCol="0">
            <a:spAutoFit/>
          </a:bodyPr>
          <a:lstStyle/>
          <a:p>
            <a:r>
              <a:rPr lang="en-US" sz="1200" dirty="0" smtClean="0"/>
              <a:t>Source: http</a:t>
            </a:r>
            <a:r>
              <a:rPr lang="en-US" sz="1200" dirty="0"/>
              <a:t>://</a:t>
            </a:r>
            <a:r>
              <a:rPr lang="en-US" sz="1200" dirty="0" err="1"/>
              <a:t>www.cs.rit.edu</a:t>
            </a:r>
            <a:r>
              <a:rPr lang="en-US" sz="1200" dirty="0"/>
              <a:t>/~ark/lectures/pj04/</a:t>
            </a:r>
            <a:r>
              <a:rPr lang="en-US" sz="1200" dirty="0" err="1"/>
              <a:t>notes.shtml</a:t>
            </a:r>
            <a:endParaRPr lang="en-US" sz="1200" dirty="0"/>
          </a:p>
        </p:txBody>
      </p:sp>
    </p:spTree>
    <p:extLst>
      <p:ext uri="{BB962C8B-B14F-4D97-AF65-F5344CB8AC3E}">
        <p14:creationId xmlns:p14="http://schemas.microsoft.com/office/powerpoint/2010/main" val="34198698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540" y="172453"/>
            <a:ext cx="8229600" cy="818147"/>
          </a:xfrm>
        </p:spPr>
        <p:txBody>
          <a:bodyPr>
            <a:noAutofit/>
          </a:bodyPr>
          <a:lstStyle/>
          <a:p>
            <a:r>
              <a:rPr lang="en-US" sz="2800" dirty="0"/>
              <a:t>Constructing a directed acyclic graph representing the computation of P-FIB(4)</a:t>
            </a:r>
          </a:p>
        </p:txBody>
      </p:sp>
      <p:sp>
        <p:nvSpPr>
          <p:cNvPr id="4" name="Rounded Rectangle 3"/>
          <p:cNvSpPr/>
          <p:nvPr/>
        </p:nvSpPr>
        <p:spPr>
          <a:xfrm>
            <a:off x="3581400" y="1447800"/>
            <a:ext cx="2319337"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FIB(4)</a:t>
            </a:r>
            <a:endParaRPr lang="en-US" dirty="0">
              <a:solidFill>
                <a:schemeClr val="tx1"/>
              </a:solidFill>
            </a:endParaRPr>
          </a:p>
        </p:txBody>
      </p:sp>
      <p:sp>
        <p:nvSpPr>
          <p:cNvPr id="5" name="Rounded Rectangle 4"/>
          <p:cNvSpPr/>
          <p:nvPr/>
        </p:nvSpPr>
        <p:spPr>
          <a:xfrm>
            <a:off x="5029200" y="4267200"/>
            <a:ext cx="1066800"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6" name="Rounded Rectangle 5"/>
          <p:cNvSpPr/>
          <p:nvPr/>
        </p:nvSpPr>
        <p:spPr>
          <a:xfrm>
            <a:off x="5105400" y="2919662"/>
            <a:ext cx="2209800" cy="8141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FIB(2)</a:t>
            </a:r>
            <a:endParaRPr lang="en-US" dirty="0">
              <a:solidFill>
                <a:schemeClr val="tx1"/>
              </a:solidFill>
            </a:endParaRPr>
          </a:p>
        </p:txBody>
      </p:sp>
      <p:sp>
        <p:nvSpPr>
          <p:cNvPr id="7" name="Rounded Rectangle 6"/>
          <p:cNvSpPr/>
          <p:nvPr/>
        </p:nvSpPr>
        <p:spPr>
          <a:xfrm>
            <a:off x="2292110" y="2895600"/>
            <a:ext cx="2051290"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FIB(3)</a:t>
            </a:r>
            <a:endParaRPr lang="en-US" dirty="0">
              <a:solidFill>
                <a:schemeClr val="tx1"/>
              </a:solidFill>
            </a:endParaRPr>
          </a:p>
        </p:txBody>
      </p:sp>
      <p:sp>
        <p:nvSpPr>
          <p:cNvPr id="8" name="Rounded Rectangle 7"/>
          <p:cNvSpPr/>
          <p:nvPr/>
        </p:nvSpPr>
        <p:spPr>
          <a:xfrm>
            <a:off x="3317754" y="4267200"/>
            <a:ext cx="1273295"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9" name="Rounded Rectangle 8"/>
          <p:cNvSpPr/>
          <p:nvPr/>
        </p:nvSpPr>
        <p:spPr>
          <a:xfrm>
            <a:off x="228600" y="4191000"/>
            <a:ext cx="1905000"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FIB(2)</a:t>
            </a:r>
            <a:endParaRPr lang="en-US" dirty="0">
              <a:solidFill>
                <a:schemeClr val="tx1"/>
              </a:solidFill>
            </a:endParaRPr>
          </a:p>
        </p:txBody>
      </p:sp>
      <p:sp>
        <p:nvSpPr>
          <p:cNvPr id="10" name="Rounded Rectangle 9"/>
          <p:cNvSpPr/>
          <p:nvPr/>
        </p:nvSpPr>
        <p:spPr>
          <a:xfrm>
            <a:off x="1787285" y="5791200"/>
            <a:ext cx="100965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FIB(0)</a:t>
            </a:r>
            <a:endParaRPr lang="en-US" dirty="0">
              <a:solidFill>
                <a:schemeClr val="tx1"/>
              </a:solidFill>
            </a:endParaRPr>
          </a:p>
        </p:txBody>
      </p:sp>
      <p:sp>
        <p:nvSpPr>
          <p:cNvPr id="11" name="Rounded Rectangle 10"/>
          <p:cNvSpPr/>
          <p:nvPr/>
        </p:nvSpPr>
        <p:spPr>
          <a:xfrm>
            <a:off x="228600" y="5791200"/>
            <a:ext cx="1017917"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12" name="Rounded Rectangle 11"/>
          <p:cNvSpPr/>
          <p:nvPr/>
        </p:nvSpPr>
        <p:spPr>
          <a:xfrm>
            <a:off x="6934200" y="4259179"/>
            <a:ext cx="1085850" cy="9224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FIB(0)</a:t>
            </a:r>
            <a:endParaRPr lang="en-US" dirty="0">
              <a:solidFill>
                <a:schemeClr val="tx1"/>
              </a:solidFill>
            </a:endParaRPr>
          </a:p>
        </p:txBody>
      </p:sp>
      <p:sp>
        <p:nvSpPr>
          <p:cNvPr id="25" name="Oval 24"/>
          <p:cNvSpPr/>
          <p:nvPr/>
        </p:nvSpPr>
        <p:spPr>
          <a:xfrm>
            <a:off x="3767890" y="16002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430630" y="16182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93443" y="16383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438400"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101140"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863953"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314137"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976877"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739690"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61137" y="43434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023877" y="43614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786690" y="43815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67890" y="4419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520490" y="4419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349290" y="4419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02203" y="5943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167690" y="5943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a:stCxn id="25" idx="6"/>
            <a:endCxn id="26" idx="2"/>
          </p:cNvCxnSpPr>
          <p:nvPr/>
        </p:nvCxnSpPr>
        <p:spPr>
          <a:xfrm>
            <a:off x="4038600" y="17145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1" idx="6"/>
            <a:endCxn id="62" idx="2"/>
          </p:cNvCxnSpPr>
          <p:nvPr/>
        </p:nvCxnSpPr>
        <p:spPr>
          <a:xfrm>
            <a:off x="2709110"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64" idx="6"/>
            <a:endCxn id="65" idx="2"/>
          </p:cNvCxnSpPr>
          <p:nvPr/>
        </p:nvCxnSpPr>
        <p:spPr>
          <a:xfrm>
            <a:off x="5584847"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67" idx="6"/>
            <a:endCxn id="68" idx="2"/>
          </p:cNvCxnSpPr>
          <p:nvPr/>
        </p:nvCxnSpPr>
        <p:spPr>
          <a:xfrm>
            <a:off x="631847" y="44577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3581400" y="1447800"/>
            <a:ext cx="2319337"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FIB(4)</a:t>
            </a:r>
            <a:endParaRPr lang="en-US" dirty="0">
              <a:solidFill>
                <a:schemeClr val="tx1"/>
              </a:solidFill>
            </a:endParaRPr>
          </a:p>
        </p:txBody>
      </p:sp>
      <p:sp>
        <p:nvSpPr>
          <p:cNvPr id="34" name="Rounded Rectangle 33"/>
          <p:cNvSpPr/>
          <p:nvPr/>
        </p:nvSpPr>
        <p:spPr>
          <a:xfrm>
            <a:off x="5029200" y="4267200"/>
            <a:ext cx="1066800"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35" name="Rounded Rectangle 34"/>
          <p:cNvSpPr/>
          <p:nvPr/>
        </p:nvSpPr>
        <p:spPr>
          <a:xfrm>
            <a:off x="5105400" y="2919662"/>
            <a:ext cx="2209800" cy="8141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FIB(2)</a:t>
            </a:r>
            <a:endParaRPr lang="en-US" dirty="0">
              <a:solidFill>
                <a:schemeClr val="tx1"/>
              </a:solidFill>
            </a:endParaRPr>
          </a:p>
        </p:txBody>
      </p:sp>
      <p:sp>
        <p:nvSpPr>
          <p:cNvPr id="36" name="Rounded Rectangle 35"/>
          <p:cNvSpPr/>
          <p:nvPr/>
        </p:nvSpPr>
        <p:spPr>
          <a:xfrm>
            <a:off x="2292110" y="2895600"/>
            <a:ext cx="2051290"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FIB(3)</a:t>
            </a:r>
            <a:endParaRPr lang="en-US" dirty="0">
              <a:solidFill>
                <a:schemeClr val="tx1"/>
              </a:solidFill>
            </a:endParaRPr>
          </a:p>
        </p:txBody>
      </p:sp>
      <p:sp>
        <p:nvSpPr>
          <p:cNvPr id="37" name="Rounded Rectangle 36"/>
          <p:cNvSpPr/>
          <p:nvPr/>
        </p:nvSpPr>
        <p:spPr>
          <a:xfrm>
            <a:off x="3317754" y="4267200"/>
            <a:ext cx="1273295"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38" name="Rounded Rectangle 37"/>
          <p:cNvSpPr/>
          <p:nvPr/>
        </p:nvSpPr>
        <p:spPr>
          <a:xfrm>
            <a:off x="228600" y="4191000"/>
            <a:ext cx="1905000"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FIB(2)</a:t>
            </a:r>
            <a:endParaRPr lang="en-US" dirty="0">
              <a:solidFill>
                <a:schemeClr val="tx1"/>
              </a:solidFill>
            </a:endParaRPr>
          </a:p>
        </p:txBody>
      </p:sp>
      <p:sp>
        <p:nvSpPr>
          <p:cNvPr id="39" name="Rounded Rectangle 38"/>
          <p:cNvSpPr/>
          <p:nvPr/>
        </p:nvSpPr>
        <p:spPr>
          <a:xfrm>
            <a:off x="6934200" y="4259179"/>
            <a:ext cx="1085850" cy="9224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FIB(0)</a:t>
            </a:r>
            <a:endParaRPr lang="en-US" dirty="0">
              <a:solidFill>
                <a:schemeClr val="tx1"/>
              </a:solidFill>
            </a:endParaRPr>
          </a:p>
        </p:txBody>
      </p:sp>
      <p:sp>
        <p:nvSpPr>
          <p:cNvPr id="40" name="Oval 39"/>
          <p:cNvSpPr/>
          <p:nvPr/>
        </p:nvSpPr>
        <p:spPr>
          <a:xfrm>
            <a:off x="3767890" y="16002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430630" y="16182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193443" y="16383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438400"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101140"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863953"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314137"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976877"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739690"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61137" y="43434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023877" y="4361447"/>
            <a:ext cx="27071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86690" y="43815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767890" y="4419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520490" y="4419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349290" y="4419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p:cNvCxnSpPr>
            <a:stCxn id="40" idx="6"/>
            <a:endCxn id="41" idx="2"/>
          </p:cNvCxnSpPr>
          <p:nvPr/>
        </p:nvCxnSpPr>
        <p:spPr>
          <a:xfrm>
            <a:off x="4038600" y="17145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3" idx="6"/>
            <a:endCxn id="44" idx="2"/>
          </p:cNvCxnSpPr>
          <p:nvPr/>
        </p:nvCxnSpPr>
        <p:spPr>
          <a:xfrm>
            <a:off x="2709110"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6" idx="6"/>
            <a:endCxn id="47" idx="2"/>
          </p:cNvCxnSpPr>
          <p:nvPr/>
        </p:nvCxnSpPr>
        <p:spPr>
          <a:xfrm>
            <a:off x="5584847"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9" idx="6"/>
            <a:endCxn id="50" idx="2"/>
          </p:cNvCxnSpPr>
          <p:nvPr/>
        </p:nvCxnSpPr>
        <p:spPr>
          <a:xfrm>
            <a:off x="631847" y="44577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3581400" y="1447800"/>
            <a:ext cx="2319337"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FIB(4)</a:t>
            </a:r>
            <a:endParaRPr lang="en-US" dirty="0">
              <a:solidFill>
                <a:schemeClr val="tx1"/>
              </a:solidFill>
            </a:endParaRPr>
          </a:p>
        </p:txBody>
      </p:sp>
      <p:sp>
        <p:nvSpPr>
          <p:cNvPr id="60" name="Rounded Rectangle 59"/>
          <p:cNvSpPr/>
          <p:nvPr/>
        </p:nvSpPr>
        <p:spPr>
          <a:xfrm>
            <a:off x="5105400" y="2919662"/>
            <a:ext cx="2209800" cy="8141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FIB(2)</a:t>
            </a:r>
            <a:endParaRPr lang="en-US" dirty="0">
              <a:solidFill>
                <a:schemeClr val="tx1"/>
              </a:solidFill>
            </a:endParaRPr>
          </a:p>
        </p:txBody>
      </p:sp>
      <p:sp>
        <p:nvSpPr>
          <p:cNvPr id="70" name="Rounded Rectangle 69"/>
          <p:cNvSpPr/>
          <p:nvPr/>
        </p:nvSpPr>
        <p:spPr>
          <a:xfrm>
            <a:off x="2292110" y="2895600"/>
            <a:ext cx="2051290"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FIB(3)</a:t>
            </a:r>
            <a:endParaRPr lang="en-US" dirty="0">
              <a:solidFill>
                <a:schemeClr val="tx1"/>
              </a:solidFill>
            </a:endParaRPr>
          </a:p>
        </p:txBody>
      </p:sp>
      <p:sp>
        <p:nvSpPr>
          <p:cNvPr id="76" name="Oval 75"/>
          <p:cNvSpPr/>
          <p:nvPr/>
        </p:nvSpPr>
        <p:spPr>
          <a:xfrm>
            <a:off x="3767890" y="16002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430630" y="1618247"/>
            <a:ext cx="27071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193443" y="16383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438400" y="30099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101140" y="3027947"/>
            <a:ext cx="27071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863953"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314137" y="30099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976877" y="3027947"/>
            <a:ext cx="27071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6739690"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Arrow Connector 88"/>
          <p:cNvCxnSpPr>
            <a:stCxn id="76" idx="6"/>
            <a:endCxn id="78" idx="2"/>
          </p:cNvCxnSpPr>
          <p:nvPr/>
        </p:nvCxnSpPr>
        <p:spPr>
          <a:xfrm>
            <a:off x="4038600" y="17145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2" idx="6"/>
            <a:endCxn id="84" idx="2"/>
          </p:cNvCxnSpPr>
          <p:nvPr/>
        </p:nvCxnSpPr>
        <p:spPr>
          <a:xfrm>
            <a:off x="2709110"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86" idx="6"/>
            <a:endCxn id="87" idx="2"/>
          </p:cNvCxnSpPr>
          <p:nvPr/>
        </p:nvCxnSpPr>
        <p:spPr>
          <a:xfrm>
            <a:off x="5584847"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76" idx="4"/>
            <a:endCxn id="82" idx="0"/>
          </p:cNvCxnSpPr>
          <p:nvPr/>
        </p:nvCxnSpPr>
        <p:spPr>
          <a:xfrm flipH="1">
            <a:off x="2573755" y="1828800"/>
            <a:ext cx="1329490"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78" idx="4"/>
            <a:endCxn id="86" idx="0"/>
          </p:cNvCxnSpPr>
          <p:nvPr/>
        </p:nvCxnSpPr>
        <p:spPr>
          <a:xfrm>
            <a:off x="4565985" y="1846847"/>
            <a:ext cx="883507" cy="11630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88" idx="0"/>
            <a:endCxn id="80" idx="5"/>
          </p:cNvCxnSpPr>
          <p:nvPr/>
        </p:nvCxnSpPr>
        <p:spPr>
          <a:xfrm flipH="1" flipV="1">
            <a:off x="5424508" y="1833422"/>
            <a:ext cx="1450537" cy="1214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85" idx="0"/>
            <a:endCxn id="80" idx="4"/>
          </p:cNvCxnSpPr>
          <p:nvPr/>
        </p:nvCxnSpPr>
        <p:spPr>
          <a:xfrm flipV="1">
            <a:off x="3999308" y="1866900"/>
            <a:ext cx="1329490"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82" idx="4"/>
            <a:endCxn id="49" idx="7"/>
          </p:cNvCxnSpPr>
          <p:nvPr/>
        </p:nvCxnSpPr>
        <p:spPr>
          <a:xfrm flipH="1">
            <a:off x="592202" y="3238500"/>
            <a:ext cx="1981553" cy="11383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51" idx="7"/>
            <a:endCxn id="85" idx="3"/>
          </p:cNvCxnSpPr>
          <p:nvPr/>
        </p:nvCxnSpPr>
        <p:spPr>
          <a:xfrm flipV="1">
            <a:off x="2017755" y="3243122"/>
            <a:ext cx="1885843" cy="11718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52" idx="0"/>
            <a:endCxn id="85" idx="4"/>
          </p:cNvCxnSpPr>
          <p:nvPr/>
        </p:nvCxnSpPr>
        <p:spPr>
          <a:xfrm flipV="1">
            <a:off x="3903245" y="3276600"/>
            <a:ext cx="96063"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7" idx="4"/>
            <a:endCxn id="74" idx="0"/>
          </p:cNvCxnSpPr>
          <p:nvPr/>
        </p:nvCxnSpPr>
        <p:spPr>
          <a:xfrm>
            <a:off x="496492" y="4572000"/>
            <a:ext cx="241066"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0" idx="4"/>
            <a:endCxn id="75" idx="1"/>
          </p:cNvCxnSpPr>
          <p:nvPr/>
        </p:nvCxnSpPr>
        <p:spPr>
          <a:xfrm>
            <a:off x="1159232" y="4590047"/>
            <a:ext cx="1048103" cy="13870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4" idx="7"/>
            <a:endCxn id="69" idx="3"/>
          </p:cNvCxnSpPr>
          <p:nvPr/>
        </p:nvCxnSpPr>
        <p:spPr>
          <a:xfrm flipV="1">
            <a:off x="833268" y="4576622"/>
            <a:ext cx="993067" cy="14004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5" idx="0"/>
            <a:endCxn id="69" idx="4"/>
          </p:cNvCxnSpPr>
          <p:nvPr/>
        </p:nvCxnSpPr>
        <p:spPr>
          <a:xfrm flipH="1" flipV="1">
            <a:off x="1922045" y="4610100"/>
            <a:ext cx="381000" cy="1333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4" idx="4"/>
            <a:endCxn id="53" idx="0"/>
          </p:cNvCxnSpPr>
          <p:nvPr/>
        </p:nvCxnSpPr>
        <p:spPr>
          <a:xfrm>
            <a:off x="5449492" y="3238500"/>
            <a:ext cx="206353"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7" idx="5"/>
            <a:endCxn id="54" idx="1"/>
          </p:cNvCxnSpPr>
          <p:nvPr/>
        </p:nvCxnSpPr>
        <p:spPr>
          <a:xfrm>
            <a:off x="6207942" y="3223069"/>
            <a:ext cx="1180993" cy="12300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3" idx="6"/>
            <a:endCxn id="66" idx="3"/>
          </p:cNvCxnSpPr>
          <p:nvPr/>
        </p:nvCxnSpPr>
        <p:spPr>
          <a:xfrm flipV="1">
            <a:off x="5791200" y="3243122"/>
            <a:ext cx="988135" cy="12907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73" idx="0"/>
            <a:endCxn id="66" idx="5"/>
          </p:cNvCxnSpPr>
          <p:nvPr/>
        </p:nvCxnSpPr>
        <p:spPr>
          <a:xfrm flipH="1" flipV="1">
            <a:off x="6970755" y="3243122"/>
            <a:ext cx="513890" cy="11764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0155" y="1143000"/>
            <a:ext cx="2489245" cy="830997"/>
          </a:xfrm>
          <a:prstGeom prst="rect">
            <a:avLst/>
          </a:prstGeom>
          <a:noFill/>
        </p:spPr>
        <p:txBody>
          <a:bodyPr wrap="square" rtlCol="0">
            <a:spAutoFit/>
          </a:bodyPr>
          <a:lstStyle/>
          <a:p>
            <a:r>
              <a:rPr lang="en-US" sz="1200" b="1" i="1" dirty="0" smtClean="0"/>
              <a:t>Initial strand</a:t>
            </a:r>
          </a:p>
          <a:p>
            <a:r>
              <a:rPr lang="en-US" sz="1200" b="1" dirty="0" smtClean="0"/>
              <a:t>Black</a:t>
            </a:r>
            <a:r>
              <a:rPr lang="en-US" sz="1200" dirty="0" smtClean="0"/>
              <a:t> circles : base cases or the part of the procedure (instances) up to the spawn of P-FIB(n-1) in line 3</a:t>
            </a:r>
            <a:endParaRPr lang="en-US" sz="1200" dirty="0"/>
          </a:p>
        </p:txBody>
      </p:sp>
      <p:sp>
        <p:nvSpPr>
          <p:cNvPr id="14" name="TextBox 13"/>
          <p:cNvSpPr txBox="1"/>
          <p:nvPr/>
        </p:nvSpPr>
        <p:spPr>
          <a:xfrm>
            <a:off x="6553200" y="1290935"/>
            <a:ext cx="2345562" cy="646331"/>
          </a:xfrm>
          <a:prstGeom prst="rect">
            <a:avLst/>
          </a:prstGeom>
          <a:noFill/>
        </p:spPr>
        <p:txBody>
          <a:bodyPr wrap="square" rtlCol="0">
            <a:spAutoFit/>
          </a:bodyPr>
          <a:lstStyle/>
          <a:p>
            <a:r>
              <a:rPr lang="en-US" sz="1200" b="1" dirty="0" smtClean="0"/>
              <a:t>Shaded</a:t>
            </a:r>
            <a:r>
              <a:rPr lang="en-US" sz="1200" dirty="0" smtClean="0"/>
              <a:t> circles: the part of the procedure that calls P-FIB(n-2) in line 4 </a:t>
            </a:r>
            <a:endParaRPr lang="en-US" sz="1200" dirty="0"/>
          </a:p>
        </p:txBody>
      </p:sp>
      <p:sp>
        <p:nvSpPr>
          <p:cNvPr id="16" name="TextBox 15"/>
          <p:cNvSpPr txBox="1"/>
          <p:nvPr/>
        </p:nvSpPr>
        <p:spPr>
          <a:xfrm>
            <a:off x="5257800" y="5486400"/>
            <a:ext cx="3510051" cy="830997"/>
          </a:xfrm>
          <a:prstGeom prst="rect">
            <a:avLst/>
          </a:prstGeom>
          <a:noFill/>
        </p:spPr>
        <p:txBody>
          <a:bodyPr wrap="square" rtlCol="0">
            <a:spAutoFit/>
          </a:bodyPr>
          <a:lstStyle/>
          <a:p>
            <a:r>
              <a:rPr lang="en-US" sz="1200" b="1" i="1" dirty="0" smtClean="0"/>
              <a:t>Final strand</a:t>
            </a:r>
          </a:p>
          <a:p>
            <a:r>
              <a:rPr lang="en-US" sz="1200" b="1" dirty="0" smtClean="0"/>
              <a:t>White</a:t>
            </a:r>
            <a:r>
              <a:rPr lang="en-US" sz="1200" dirty="0" smtClean="0"/>
              <a:t> circles: the part of the procedure after the sync where it sums x and y up to the point where it returns the results, see Line 6 of P-FIB(n-1). </a:t>
            </a:r>
            <a:endParaRPr lang="en-US" sz="1200" dirty="0"/>
          </a:p>
        </p:txBody>
      </p:sp>
      <p:cxnSp>
        <p:nvCxnSpPr>
          <p:cNvPr id="20" name="Curved Connector 19"/>
          <p:cNvCxnSpPr>
            <a:stCxn id="16" idx="1"/>
            <a:endCxn id="51" idx="5"/>
          </p:cNvCxnSpPr>
          <p:nvPr/>
        </p:nvCxnSpPr>
        <p:spPr>
          <a:xfrm rot="10800000">
            <a:off x="2017756" y="4576623"/>
            <a:ext cx="3240045" cy="1325277"/>
          </a:xfrm>
          <a:prstGeom prst="curvedConnector2">
            <a:avLst/>
          </a:prstGeom>
          <a:ln>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3" idx="1"/>
            <a:endCxn id="49" idx="2"/>
          </p:cNvCxnSpPr>
          <p:nvPr/>
        </p:nvCxnSpPr>
        <p:spPr>
          <a:xfrm rot="10800000" flipH="1" flipV="1">
            <a:off x="330155" y="1558498"/>
            <a:ext cx="30982" cy="2899201"/>
          </a:xfrm>
          <a:prstGeom prst="curvedConnector3">
            <a:avLst>
              <a:gd name="adj1" fmla="val -737848"/>
            </a:avLst>
          </a:prstGeom>
          <a:ln>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4" idx="4"/>
            <a:endCxn id="52" idx="1"/>
          </p:cNvCxnSpPr>
          <p:nvPr/>
        </p:nvCxnSpPr>
        <p:spPr>
          <a:xfrm>
            <a:off x="3236495" y="3256547"/>
            <a:ext cx="571040" cy="11965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460" y="2029420"/>
            <a:ext cx="1729600" cy="1094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9" name="Curved Connector 98"/>
          <p:cNvCxnSpPr>
            <a:stCxn id="3" idx="0"/>
            <a:endCxn id="25" idx="2"/>
          </p:cNvCxnSpPr>
          <p:nvPr/>
        </p:nvCxnSpPr>
        <p:spPr>
          <a:xfrm rot="16200000" flipH="1">
            <a:off x="2385584" y="332194"/>
            <a:ext cx="571500" cy="2193112"/>
          </a:xfrm>
          <a:prstGeom prst="curvedConnector4">
            <a:avLst>
              <a:gd name="adj1" fmla="val -40000"/>
              <a:gd name="adj2" fmla="val 78376"/>
            </a:avLst>
          </a:prstGeom>
          <a:ln>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1" name="Curved Connector 100"/>
          <p:cNvCxnSpPr>
            <a:stCxn id="14" idx="0"/>
            <a:endCxn id="78" idx="0"/>
          </p:cNvCxnSpPr>
          <p:nvPr/>
        </p:nvCxnSpPr>
        <p:spPr>
          <a:xfrm rot="16200000" flipH="1" flipV="1">
            <a:off x="5982327" y="-125407"/>
            <a:ext cx="327312" cy="3159996"/>
          </a:xfrm>
          <a:prstGeom prst="curvedConnector3">
            <a:avLst>
              <a:gd name="adj1" fmla="val -69842"/>
            </a:avLst>
          </a:prstGeom>
          <a:ln>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3" name="Curved Connector 102"/>
          <p:cNvCxnSpPr>
            <a:stCxn id="16" idx="3"/>
            <a:endCxn id="27" idx="6"/>
          </p:cNvCxnSpPr>
          <p:nvPr/>
        </p:nvCxnSpPr>
        <p:spPr>
          <a:xfrm flipH="1" flipV="1">
            <a:off x="5464153" y="1752600"/>
            <a:ext cx="3303698" cy="4149299"/>
          </a:xfrm>
          <a:prstGeom prst="curvedConnector3">
            <a:avLst>
              <a:gd name="adj1" fmla="val -6920"/>
            </a:avLst>
          </a:prstGeom>
          <a:ln>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55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540" y="172453"/>
            <a:ext cx="8229600" cy="818147"/>
          </a:xfrm>
        </p:spPr>
        <p:txBody>
          <a:bodyPr>
            <a:noAutofit/>
          </a:bodyPr>
          <a:lstStyle/>
          <a:p>
            <a:r>
              <a:rPr lang="en-US" sz="2800" dirty="0"/>
              <a:t>Constructing a directed acyclic graph representing the computation of P-FIB(4)</a:t>
            </a:r>
          </a:p>
        </p:txBody>
      </p:sp>
      <p:sp>
        <p:nvSpPr>
          <p:cNvPr id="4" name="Rounded Rectangle 3"/>
          <p:cNvSpPr/>
          <p:nvPr/>
        </p:nvSpPr>
        <p:spPr>
          <a:xfrm>
            <a:off x="3581400" y="1447800"/>
            <a:ext cx="2319337"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FIB(4)</a:t>
            </a:r>
            <a:endParaRPr lang="en-US" dirty="0">
              <a:solidFill>
                <a:schemeClr val="tx1"/>
              </a:solidFill>
            </a:endParaRPr>
          </a:p>
        </p:txBody>
      </p:sp>
      <p:sp>
        <p:nvSpPr>
          <p:cNvPr id="5" name="Rounded Rectangle 4"/>
          <p:cNvSpPr/>
          <p:nvPr/>
        </p:nvSpPr>
        <p:spPr>
          <a:xfrm>
            <a:off x="5029200" y="4267200"/>
            <a:ext cx="1066800"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6" name="Rounded Rectangle 5"/>
          <p:cNvSpPr/>
          <p:nvPr/>
        </p:nvSpPr>
        <p:spPr>
          <a:xfrm>
            <a:off x="5105400" y="2919662"/>
            <a:ext cx="2209800" cy="81413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FIB(2)</a:t>
            </a:r>
            <a:endParaRPr lang="en-US" dirty="0">
              <a:solidFill>
                <a:schemeClr val="tx1"/>
              </a:solidFill>
            </a:endParaRPr>
          </a:p>
        </p:txBody>
      </p:sp>
      <p:sp>
        <p:nvSpPr>
          <p:cNvPr id="7" name="Rounded Rectangle 6"/>
          <p:cNvSpPr/>
          <p:nvPr/>
        </p:nvSpPr>
        <p:spPr>
          <a:xfrm>
            <a:off x="2292110" y="2895600"/>
            <a:ext cx="2051290"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FIB(3)</a:t>
            </a:r>
            <a:endParaRPr lang="en-US" dirty="0">
              <a:solidFill>
                <a:schemeClr val="tx1"/>
              </a:solidFill>
            </a:endParaRPr>
          </a:p>
        </p:txBody>
      </p:sp>
      <p:sp>
        <p:nvSpPr>
          <p:cNvPr id="8" name="Rounded Rectangle 7"/>
          <p:cNvSpPr/>
          <p:nvPr/>
        </p:nvSpPr>
        <p:spPr>
          <a:xfrm>
            <a:off x="3317754" y="4267200"/>
            <a:ext cx="1273295" cy="83820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9" name="Rounded Rectangle 8"/>
          <p:cNvSpPr/>
          <p:nvPr/>
        </p:nvSpPr>
        <p:spPr>
          <a:xfrm>
            <a:off x="228600" y="4191000"/>
            <a:ext cx="1905000"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FIB(2)</a:t>
            </a:r>
            <a:endParaRPr lang="en-US" dirty="0">
              <a:solidFill>
                <a:schemeClr val="tx1"/>
              </a:solidFill>
            </a:endParaRPr>
          </a:p>
        </p:txBody>
      </p:sp>
      <p:sp>
        <p:nvSpPr>
          <p:cNvPr id="10" name="Rounded Rectangle 9"/>
          <p:cNvSpPr/>
          <p:nvPr/>
        </p:nvSpPr>
        <p:spPr>
          <a:xfrm>
            <a:off x="1787285" y="5791200"/>
            <a:ext cx="1009650" cy="76200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FIB(0)</a:t>
            </a:r>
            <a:endParaRPr lang="en-US" dirty="0">
              <a:solidFill>
                <a:schemeClr val="tx1"/>
              </a:solidFill>
            </a:endParaRPr>
          </a:p>
        </p:txBody>
      </p:sp>
      <p:sp>
        <p:nvSpPr>
          <p:cNvPr id="11" name="Rounded Rectangle 10"/>
          <p:cNvSpPr/>
          <p:nvPr/>
        </p:nvSpPr>
        <p:spPr>
          <a:xfrm>
            <a:off x="228600" y="5791200"/>
            <a:ext cx="1017917"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12" name="Rounded Rectangle 11"/>
          <p:cNvSpPr/>
          <p:nvPr/>
        </p:nvSpPr>
        <p:spPr>
          <a:xfrm>
            <a:off x="6934200" y="4259179"/>
            <a:ext cx="1085850" cy="9224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FIB(0)</a:t>
            </a:r>
            <a:endParaRPr lang="en-US" dirty="0">
              <a:solidFill>
                <a:schemeClr val="tx1"/>
              </a:solidFill>
            </a:endParaRPr>
          </a:p>
        </p:txBody>
      </p:sp>
      <p:sp>
        <p:nvSpPr>
          <p:cNvPr id="25" name="Oval 24"/>
          <p:cNvSpPr/>
          <p:nvPr/>
        </p:nvSpPr>
        <p:spPr>
          <a:xfrm>
            <a:off x="3767890" y="16002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430630" y="16182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93443" y="16383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438400"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101140"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863953"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314137"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976877"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739690"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61137" y="43434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023877" y="43614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786690" y="43815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67890" y="4419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520490" y="4419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349290" y="4419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02203" y="5943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167690" y="5943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a:stCxn id="25" idx="6"/>
            <a:endCxn id="26" idx="2"/>
          </p:cNvCxnSpPr>
          <p:nvPr/>
        </p:nvCxnSpPr>
        <p:spPr>
          <a:xfrm>
            <a:off x="4038600" y="17145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1" idx="6"/>
            <a:endCxn id="62" idx="2"/>
          </p:cNvCxnSpPr>
          <p:nvPr/>
        </p:nvCxnSpPr>
        <p:spPr>
          <a:xfrm>
            <a:off x="2709110"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64" idx="6"/>
            <a:endCxn id="65" idx="2"/>
          </p:cNvCxnSpPr>
          <p:nvPr/>
        </p:nvCxnSpPr>
        <p:spPr>
          <a:xfrm>
            <a:off x="5584847"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67" idx="6"/>
            <a:endCxn id="68" idx="2"/>
          </p:cNvCxnSpPr>
          <p:nvPr/>
        </p:nvCxnSpPr>
        <p:spPr>
          <a:xfrm>
            <a:off x="631847" y="44577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3581400" y="1447800"/>
            <a:ext cx="2319337"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FIB(4)</a:t>
            </a:r>
            <a:endParaRPr lang="en-US" dirty="0">
              <a:solidFill>
                <a:schemeClr val="tx1"/>
              </a:solidFill>
            </a:endParaRPr>
          </a:p>
        </p:txBody>
      </p:sp>
      <p:sp>
        <p:nvSpPr>
          <p:cNvPr id="34" name="Rounded Rectangle 33"/>
          <p:cNvSpPr/>
          <p:nvPr/>
        </p:nvSpPr>
        <p:spPr>
          <a:xfrm>
            <a:off x="5029200" y="4267200"/>
            <a:ext cx="1066800" cy="838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35" name="Rounded Rectangle 34"/>
          <p:cNvSpPr/>
          <p:nvPr/>
        </p:nvSpPr>
        <p:spPr>
          <a:xfrm>
            <a:off x="5105400" y="2919662"/>
            <a:ext cx="2209800" cy="8141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FIB(2)</a:t>
            </a:r>
            <a:endParaRPr lang="en-US" dirty="0">
              <a:solidFill>
                <a:schemeClr val="tx1"/>
              </a:solidFill>
            </a:endParaRPr>
          </a:p>
        </p:txBody>
      </p:sp>
      <p:sp>
        <p:nvSpPr>
          <p:cNvPr id="36" name="Rounded Rectangle 35"/>
          <p:cNvSpPr/>
          <p:nvPr/>
        </p:nvSpPr>
        <p:spPr>
          <a:xfrm>
            <a:off x="2292110" y="2895600"/>
            <a:ext cx="2051290"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FIB(3)</a:t>
            </a:r>
            <a:endParaRPr lang="en-US" dirty="0">
              <a:solidFill>
                <a:schemeClr val="tx1"/>
              </a:solidFill>
            </a:endParaRPr>
          </a:p>
        </p:txBody>
      </p:sp>
      <p:sp>
        <p:nvSpPr>
          <p:cNvPr id="37" name="Rounded Rectangle 36"/>
          <p:cNvSpPr/>
          <p:nvPr/>
        </p:nvSpPr>
        <p:spPr>
          <a:xfrm>
            <a:off x="3317754" y="4267200"/>
            <a:ext cx="1273295"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38" name="Rounded Rectangle 37"/>
          <p:cNvSpPr/>
          <p:nvPr/>
        </p:nvSpPr>
        <p:spPr>
          <a:xfrm>
            <a:off x="228600" y="4191000"/>
            <a:ext cx="1905000" cy="990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FIB(2)</a:t>
            </a:r>
            <a:endParaRPr lang="en-US" dirty="0">
              <a:solidFill>
                <a:schemeClr val="tx1"/>
              </a:solidFill>
            </a:endParaRPr>
          </a:p>
        </p:txBody>
      </p:sp>
      <p:sp>
        <p:nvSpPr>
          <p:cNvPr id="39" name="Rounded Rectangle 38"/>
          <p:cNvSpPr/>
          <p:nvPr/>
        </p:nvSpPr>
        <p:spPr>
          <a:xfrm>
            <a:off x="6934200" y="4259179"/>
            <a:ext cx="1085850" cy="922421"/>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FIB(0)</a:t>
            </a:r>
            <a:endParaRPr lang="en-US" dirty="0">
              <a:solidFill>
                <a:schemeClr val="tx1"/>
              </a:solidFill>
            </a:endParaRPr>
          </a:p>
        </p:txBody>
      </p:sp>
      <p:sp>
        <p:nvSpPr>
          <p:cNvPr id="40" name="Oval 39"/>
          <p:cNvSpPr/>
          <p:nvPr/>
        </p:nvSpPr>
        <p:spPr>
          <a:xfrm>
            <a:off x="3767890" y="16002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430630" y="16182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193443" y="16383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438400"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101140"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863953"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314137"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976877"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739690"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61137" y="43434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023877" y="4361447"/>
            <a:ext cx="27071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86690" y="43815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767890" y="4419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520490" y="4419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349290" y="4419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p:cNvCxnSpPr>
            <a:stCxn id="40" idx="6"/>
            <a:endCxn id="41" idx="2"/>
          </p:cNvCxnSpPr>
          <p:nvPr/>
        </p:nvCxnSpPr>
        <p:spPr>
          <a:xfrm>
            <a:off x="4038600" y="17145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3" idx="6"/>
            <a:endCxn id="44" idx="2"/>
          </p:cNvCxnSpPr>
          <p:nvPr/>
        </p:nvCxnSpPr>
        <p:spPr>
          <a:xfrm>
            <a:off x="2709110"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6" idx="6"/>
            <a:endCxn id="47" idx="2"/>
          </p:cNvCxnSpPr>
          <p:nvPr/>
        </p:nvCxnSpPr>
        <p:spPr>
          <a:xfrm>
            <a:off x="5584847"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9" idx="6"/>
            <a:endCxn id="50" idx="2"/>
          </p:cNvCxnSpPr>
          <p:nvPr/>
        </p:nvCxnSpPr>
        <p:spPr>
          <a:xfrm>
            <a:off x="631847" y="44577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3581400" y="1447800"/>
            <a:ext cx="2319337" cy="9144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FIB(4)</a:t>
            </a:r>
            <a:endParaRPr lang="en-US" dirty="0">
              <a:solidFill>
                <a:schemeClr val="tx1"/>
              </a:solidFill>
            </a:endParaRPr>
          </a:p>
        </p:txBody>
      </p:sp>
      <p:sp>
        <p:nvSpPr>
          <p:cNvPr id="60" name="Rounded Rectangle 59"/>
          <p:cNvSpPr/>
          <p:nvPr/>
        </p:nvSpPr>
        <p:spPr>
          <a:xfrm>
            <a:off x="5105400" y="2919662"/>
            <a:ext cx="2209800" cy="8141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FIB(2)</a:t>
            </a:r>
            <a:endParaRPr lang="en-US" dirty="0">
              <a:solidFill>
                <a:schemeClr val="tx1"/>
              </a:solidFill>
            </a:endParaRPr>
          </a:p>
        </p:txBody>
      </p:sp>
      <p:sp>
        <p:nvSpPr>
          <p:cNvPr id="70" name="Rounded Rectangle 69"/>
          <p:cNvSpPr/>
          <p:nvPr/>
        </p:nvSpPr>
        <p:spPr>
          <a:xfrm>
            <a:off x="2292110" y="2895600"/>
            <a:ext cx="2051290" cy="838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FIB(3)</a:t>
            </a:r>
            <a:endParaRPr lang="en-US" dirty="0">
              <a:solidFill>
                <a:schemeClr val="tx1"/>
              </a:solidFill>
            </a:endParaRPr>
          </a:p>
        </p:txBody>
      </p:sp>
      <p:sp>
        <p:nvSpPr>
          <p:cNvPr id="76" name="Oval 75"/>
          <p:cNvSpPr/>
          <p:nvPr/>
        </p:nvSpPr>
        <p:spPr>
          <a:xfrm>
            <a:off x="3767890" y="16002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430630" y="1618247"/>
            <a:ext cx="27071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193443" y="16383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438400" y="30099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101140" y="3027947"/>
            <a:ext cx="27071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863953"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314137" y="30099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976877" y="3027947"/>
            <a:ext cx="27071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6739690"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Arrow Connector 88"/>
          <p:cNvCxnSpPr>
            <a:stCxn id="76" idx="6"/>
            <a:endCxn id="78" idx="2"/>
          </p:cNvCxnSpPr>
          <p:nvPr/>
        </p:nvCxnSpPr>
        <p:spPr>
          <a:xfrm>
            <a:off x="4038600" y="17145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2" idx="6"/>
            <a:endCxn id="84" idx="2"/>
          </p:cNvCxnSpPr>
          <p:nvPr/>
        </p:nvCxnSpPr>
        <p:spPr>
          <a:xfrm>
            <a:off x="2709110"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86" idx="6"/>
            <a:endCxn id="87" idx="2"/>
          </p:cNvCxnSpPr>
          <p:nvPr/>
        </p:nvCxnSpPr>
        <p:spPr>
          <a:xfrm>
            <a:off x="5584847"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76" idx="4"/>
            <a:endCxn id="82" idx="0"/>
          </p:cNvCxnSpPr>
          <p:nvPr/>
        </p:nvCxnSpPr>
        <p:spPr>
          <a:xfrm flipH="1">
            <a:off x="2573755" y="1828800"/>
            <a:ext cx="1329490"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78" idx="4"/>
            <a:endCxn id="86" idx="0"/>
          </p:cNvCxnSpPr>
          <p:nvPr/>
        </p:nvCxnSpPr>
        <p:spPr>
          <a:xfrm>
            <a:off x="4565985" y="1846847"/>
            <a:ext cx="883507" cy="11630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88" idx="0"/>
            <a:endCxn id="80" idx="5"/>
          </p:cNvCxnSpPr>
          <p:nvPr/>
        </p:nvCxnSpPr>
        <p:spPr>
          <a:xfrm flipH="1" flipV="1">
            <a:off x="5424508" y="1833422"/>
            <a:ext cx="1450537" cy="1214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85" idx="0"/>
            <a:endCxn id="80" idx="4"/>
          </p:cNvCxnSpPr>
          <p:nvPr/>
        </p:nvCxnSpPr>
        <p:spPr>
          <a:xfrm flipV="1">
            <a:off x="3999308" y="1866900"/>
            <a:ext cx="1329490"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82" idx="4"/>
            <a:endCxn id="49" idx="7"/>
          </p:cNvCxnSpPr>
          <p:nvPr/>
        </p:nvCxnSpPr>
        <p:spPr>
          <a:xfrm flipH="1">
            <a:off x="592202" y="3238500"/>
            <a:ext cx="1981553" cy="11383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51" idx="7"/>
            <a:endCxn id="85" idx="3"/>
          </p:cNvCxnSpPr>
          <p:nvPr/>
        </p:nvCxnSpPr>
        <p:spPr>
          <a:xfrm flipV="1">
            <a:off x="2017755" y="3243122"/>
            <a:ext cx="1885843" cy="11718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52" idx="0"/>
            <a:endCxn id="85" idx="4"/>
          </p:cNvCxnSpPr>
          <p:nvPr/>
        </p:nvCxnSpPr>
        <p:spPr>
          <a:xfrm flipV="1">
            <a:off x="3903245" y="3276600"/>
            <a:ext cx="96063"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7" idx="4"/>
            <a:endCxn id="74" idx="0"/>
          </p:cNvCxnSpPr>
          <p:nvPr/>
        </p:nvCxnSpPr>
        <p:spPr>
          <a:xfrm>
            <a:off x="496492" y="4572000"/>
            <a:ext cx="241066"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0" idx="4"/>
            <a:endCxn id="75" idx="1"/>
          </p:cNvCxnSpPr>
          <p:nvPr/>
        </p:nvCxnSpPr>
        <p:spPr>
          <a:xfrm>
            <a:off x="1159232" y="4590047"/>
            <a:ext cx="1048103" cy="13870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4" idx="7"/>
            <a:endCxn id="69" idx="3"/>
          </p:cNvCxnSpPr>
          <p:nvPr/>
        </p:nvCxnSpPr>
        <p:spPr>
          <a:xfrm flipV="1">
            <a:off x="833268" y="4576622"/>
            <a:ext cx="993067" cy="14004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5" idx="0"/>
            <a:endCxn id="69" idx="4"/>
          </p:cNvCxnSpPr>
          <p:nvPr/>
        </p:nvCxnSpPr>
        <p:spPr>
          <a:xfrm flipH="1" flipV="1">
            <a:off x="1922045" y="4610100"/>
            <a:ext cx="381000" cy="1333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4" idx="4"/>
            <a:endCxn id="53" idx="0"/>
          </p:cNvCxnSpPr>
          <p:nvPr/>
        </p:nvCxnSpPr>
        <p:spPr>
          <a:xfrm>
            <a:off x="5449492" y="3238500"/>
            <a:ext cx="206353"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7" idx="5"/>
            <a:endCxn id="54" idx="1"/>
          </p:cNvCxnSpPr>
          <p:nvPr/>
        </p:nvCxnSpPr>
        <p:spPr>
          <a:xfrm>
            <a:off x="6207942" y="3223069"/>
            <a:ext cx="1180993" cy="12300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3" idx="6"/>
            <a:endCxn id="66" idx="3"/>
          </p:cNvCxnSpPr>
          <p:nvPr/>
        </p:nvCxnSpPr>
        <p:spPr>
          <a:xfrm flipV="1">
            <a:off x="5791200" y="3243122"/>
            <a:ext cx="988135" cy="12907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73" idx="0"/>
            <a:endCxn id="66" idx="5"/>
          </p:cNvCxnSpPr>
          <p:nvPr/>
        </p:nvCxnSpPr>
        <p:spPr>
          <a:xfrm flipH="1" flipV="1">
            <a:off x="6970755" y="3243122"/>
            <a:ext cx="513890" cy="11764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19866" y="1367135"/>
            <a:ext cx="2353890" cy="646331"/>
          </a:xfrm>
          <a:prstGeom prst="rect">
            <a:avLst/>
          </a:prstGeom>
          <a:noFill/>
        </p:spPr>
        <p:txBody>
          <a:bodyPr wrap="square" rtlCol="0">
            <a:spAutoFit/>
          </a:bodyPr>
          <a:lstStyle/>
          <a:p>
            <a:r>
              <a:rPr lang="en-US" dirty="0" smtClean="0"/>
              <a:t>Lightly shaded for spawned procedures </a:t>
            </a:r>
          </a:p>
        </p:txBody>
      </p:sp>
      <p:sp>
        <p:nvSpPr>
          <p:cNvPr id="18" name="TextBox 17"/>
          <p:cNvSpPr txBox="1"/>
          <p:nvPr/>
        </p:nvSpPr>
        <p:spPr>
          <a:xfrm>
            <a:off x="6721235" y="1124634"/>
            <a:ext cx="2362200" cy="646331"/>
          </a:xfrm>
          <a:prstGeom prst="rect">
            <a:avLst/>
          </a:prstGeom>
          <a:noFill/>
        </p:spPr>
        <p:txBody>
          <a:bodyPr wrap="square" rtlCol="0">
            <a:spAutoFit/>
          </a:bodyPr>
          <a:lstStyle/>
          <a:p>
            <a:r>
              <a:rPr lang="en-US" dirty="0"/>
              <a:t>Heavily shaded for called procedures</a:t>
            </a:r>
          </a:p>
        </p:txBody>
      </p:sp>
      <p:cxnSp>
        <p:nvCxnSpPr>
          <p:cNvPr id="21" name="Curved Connector 20"/>
          <p:cNvCxnSpPr>
            <a:stCxn id="3" idx="3"/>
            <a:endCxn id="4" idx="1"/>
          </p:cNvCxnSpPr>
          <p:nvPr/>
        </p:nvCxnSpPr>
        <p:spPr>
          <a:xfrm>
            <a:off x="2573756" y="1690301"/>
            <a:ext cx="1007644" cy="214699"/>
          </a:xfrm>
          <a:prstGeom prst="curvedConnector3">
            <a:avLst/>
          </a:prstGeom>
          <a:ln>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18" idx="2"/>
            <a:endCxn id="6" idx="3"/>
          </p:cNvCxnSpPr>
          <p:nvPr/>
        </p:nvCxnSpPr>
        <p:spPr>
          <a:xfrm rot="5400000">
            <a:off x="6830885" y="2255281"/>
            <a:ext cx="1555766" cy="587135"/>
          </a:xfrm>
          <a:prstGeom prst="curvedConnector2">
            <a:avLst/>
          </a:prstGeom>
          <a:ln>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84" idx="4"/>
            <a:endCxn id="52" idx="1"/>
          </p:cNvCxnSpPr>
          <p:nvPr/>
        </p:nvCxnSpPr>
        <p:spPr>
          <a:xfrm>
            <a:off x="3236495" y="3256547"/>
            <a:ext cx="571040" cy="11965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77003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24" y="76200"/>
            <a:ext cx="6302176" cy="818147"/>
          </a:xfrm>
        </p:spPr>
        <p:txBody>
          <a:bodyPr>
            <a:noAutofit/>
          </a:bodyPr>
          <a:lstStyle/>
          <a:p>
            <a:r>
              <a:rPr lang="en-US" sz="2800" dirty="0"/>
              <a:t>Constructing a directed acyclic graph representing the computation of P-FIB(4)</a:t>
            </a:r>
          </a:p>
        </p:txBody>
      </p:sp>
      <p:sp>
        <p:nvSpPr>
          <p:cNvPr id="4" name="Rounded Rectangle 3"/>
          <p:cNvSpPr/>
          <p:nvPr/>
        </p:nvSpPr>
        <p:spPr>
          <a:xfrm>
            <a:off x="3581400" y="1447800"/>
            <a:ext cx="2319337"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FIB(4)</a:t>
            </a:r>
            <a:endParaRPr lang="en-US" dirty="0">
              <a:solidFill>
                <a:schemeClr val="tx1"/>
              </a:solidFill>
            </a:endParaRPr>
          </a:p>
        </p:txBody>
      </p:sp>
      <p:sp>
        <p:nvSpPr>
          <p:cNvPr id="5" name="Rounded Rectangle 4"/>
          <p:cNvSpPr/>
          <p:nvPr/>
        </p:nvSpPr>
        <p:spPr>
          <a:xfrm>
            <a:off x="5029200" y="4267200"/>
            <a:ext cx="1066800"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6" name="Rounded Rectangle 5"/>
          <p:cNvSpPr/>
          <p:nvPr/>
        </p:nvSpPr>
        <p:spPr>
          <a:xfrm>
            <a:off x="5105400" y="2919662"/>
            <a:ext cx="2209800" cy="81413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FIB(2)</a:t>
            </a:r>
            <a:endParaRPr lang="en-US" dirty="0">
              <a:solidFill>
                <a:schemeClr val="tx1"/>
              </a:solidFill>
            </a:endParaRPr>
          </a:p>
        </p:txBody>
      </p:sp>
      <p:sp>
        <p:nvSpPr>
          <p:cNvPr id="7" name="Rounded Rectangle 6"/>
          <p:cNvSpPr/>
          <p:nvPr/>
        </p:nvSpPr>
        <p:spPr>
          <a:xfrm>
            <a:off x="2292110" y="2895600"/>
            <a:ext cx="2051290"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FIB(3)</a:t>
            </a:r>
            <a:endParaRPr lang="en-US" dirty="0">
              <a:solidFill>
                <a:schemeClr val="tx1"/>
              </a:solidFill>
            </a:endParaRPr>
          </a:p>
        </p:txBody>
      </p:sp>
      <p:sp>
        <p:nvSpPr>
          <p:cNvPr id="8" name="Rounded Rectangle 7"/>
          <p:cNvSpPr/>
          <p:nvPr/>
        </p:nvSpPr>
        <p:spPr>
          <a:xfrm>
            <a:off x="3317754" y="4267200"/>
            <a:ext cx="1273295" cy="83820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9" name="Rounded Rectangle 8"/>
          <p:cNvSpPr/>
          <p:nvPr/>
        </p:nvSpPr>
        <p:spPr>
          <a:xfrm>
            <a:off x="228600" y="4191000"/>
            <a:ext cx="1905000"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FIB(2)</a:t>
            </a:r>
            <a:endParaRPr lang="en-US" dirty="0">
              <a:solidFill>
                <a:schemeClr val="tx1"/>
              </a:solidFill>
            </a:endParaRPr>
          </a:p>
        </p:txBody>
      </p:sp>
      <p:sp>
        <p:nvSpPr>
          <p:cNvPr id="10" name="Rounded Rectangle 9"/>
          <p:cNvSpPr/>
          <p:nvPr/>
        </p:nvSpPr>
        <p:spPr>
          <a:xfrm>
            <a:off x="1787285" y="5791200"/>
            <a:ext cx="1009650" cy="76200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FIB(0)</a:t>
            </a:r>
            <a:endParaRPr lang="en-US" dirty="0">
              <a:solidFill>
                <a:schemeClr val="tx1"/>
              </a:solidFill>
            </a:endParaRPr>
          </a:p>
        </p:txBody>
      </p:sp>
      <p:sp>
        <p:nvSpPr>
          <p:cNvPr id="11" name="Rounded Rectangle 10"/>
          <p:cNvSpPr/>
          <p:nvPr/>
        </p:nvSpPr>
        <p:spPr>
          <a:xfrm>
            <a:off x="228600" y="5791200"/>
            <a:ext cx="1017917"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12" name="Rounded Rectangle 11"/>
          <p:cNvSpPr/>
          <p:nvPr/>
        </p:nvSpPr>
        <p:spPr>
          <a:xfrm>
            <a:off x="6934200" y="4259179"/>
            <a:ext cx="1085850" cy="9224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FIB(0)</a:t>
            </a:r>
            <a:endParaRPr lang="en-US" dirty="0">
              <a:solidFill>
                <a:schemeClr val="tx1"/>
              </a:solidFill>
            </a:endParaRPr>
          </a:p>
        </p:txBody>
      </p:sp>
      <p:sp>
        <p:nvSpPr>
          <p:cNvPr id="25" name="Oval 24"/>
          <p:cNvSpPr/>
          <p:nvPr/>
        </p:nvSpPr>
        <p:spPr>
          <a:xfrm>
            <a:off x="3767890" y="16002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430630" y="16182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93443" y="16383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438400"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101140"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863953"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314137"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976877"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739690"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61137" y="43434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023877" y="43614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786690" y="43815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67890" y="4419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520490" y="4419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349290" y="4419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02203" y="5943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167690" y="5943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a:stCxn id="25" idx="6"/>
            <a:endCxn id="26" idx="2"/>
          </p:cNvCxnSpPr>
          <p:nvPr/>
        </p:nvCxnSpPr>
        <p:spPr>
          <a:xfrm>
            <a:off x="4038600" y="17145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1" idx="6"/>
            <a:endCxn id="62" idx="2"/>
          </p:cNvCxnSpPr>
          <p:nvPr/>
        </p:nvCxnSpPr>
        <p:spPr>
          <a:xfrm>
            <a:off x="2709110"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64" idx="6"/>
            <a:endCxn id="65" idx="2"/>
          </p:cNvCxnSpPr>
          <p:nvPr/>
        </p:nvCxnSpPr>
        <p:spPr>
          <a:xfrm>
            <a:off x="5584847"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67" idx="6"/>
            <a:endCxn id="68" idx="2"/>
          </p:cNvCxnSpPr>
          <p:nvPr/>
        </p:nvCxnSpPr>
        <p:spPr>
          <a:xfrm>
            <a:off x="631847" y="44577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3581400" y="1447800"/>
            <a:ext cx="2319337"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FIB(4)</a:t>
            </a:r>
            <a:endParaRPr lang="en-US" dirty="0">
              <a:solidFill>
                <a:schemeClr val="tx1"/>
              </a:solidFill>
            </a:endParaRPr>
          </a:p>
        </p:txBody>
      </p:sp>
      <p:sp>
        <p:nvSpPr>
          <p:cNvPr id="34" name="Rounded Rectangle 33"/>
          <p:cNvSpPr/>
          <p:nvPr/>
        </p:nvSpPr>
        <p:spPr>
          <a:xfrm>
            <a:off x="5029200" y="4267200"/>
            <a:ext cx="1066800" cy="838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35" name="Rounded Rectangle 34"/>
          <p:cNvSpPr/>
          <p:nvPr/>
        </p:nvSpPr>
        <p:spPr>
          <a:xfrm>
            <a:off x="5105400" y="2919662"/>
            <a:ext cx="2209800" cy="8141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FIB(2)</a:t>
            </a:r>
            <a:endParaRPr lang="en-US" dirty="0">
              <a:solidFill>
                <a:schemeClr val="tx1"/>
              </a:solidFill>
            </a:endParaRPr>
          </a:p>
        </p:txBody>
      </p:sp>
      <p:sp>
        <p:nvSpPr>
          <p:cNvPr id="36" name="Rounded Rectangle 35"/>
          <p:cNvSpPr/>
          <p:nvPr/>
        </p:nvSpPr>
        <p:spPr>
          <a:xfrm>
            <a:off x="2292110" y="2895600"/>
            <a:ext cx="2051290"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FIB(3)</a:t>
            </a:r>
            <a:endParaRPr lang="en-US" dirty="0">
              <a:solidFill>
                <a:schemeClr val="tx1"/>
              </a:solidFill>
            </a:endParaRPr>
          </a:p>
        </p:txBody>
      </p:sp>
      <p:sp>
        <p:nvSpPr>
          <p:cNvPr id="37" name="Rounded Rectangle 36"/>
          <p:cNvSpPr/>
          <p:nvPr/>
        </p:nvSpPr>
        <p:spPr>
          <a:xfrm>
            <a:off x="3317754" y="4267200"/>
            <a:ext cx="1273295"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38" name="Rounded Rectangle 37"/>
          <p:cNvSpPr/>
          <p:nvPr/>
        </p:nvSpPr>
        <p:spPr>
          <a:xfrm>
            <a:off x="228600" y="4191000"/>
            <a:ext cx="1905000" cy="990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FIB(2)</a:t>
            </a:r>
            <a:endParaRPr lang="en-US" dirty="0">
              <a:solidFill>
                <a:schemeClr val="tx1"/>
              </a:solidFill>
            </a:endParaRPr>
          </a:p>
        </p:txBody>
      </p:sp>
      <p:sp>
        <p:nvSpPr>
          <p:cNvPr id="39" name="Rounded Rectangle 38"/>
          <p:cNvSpPr/>
          <p:nvPr/>
        </p:nvSpPr>
        <p:spPr>
          <a:xfrm>
            <a:off x="6934200" y="4259179"/>
            <a:ext cx="1085850" cy="922421"/>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FIB(0)</a:t>
            </a:r>
            <a:endParaRPr lang="en-US" dirty="0">
              <a:solidFill>
                <a:schemeClr val="tx1"/>
              </a:solidFill>
            </a:endParaRPr>
          </a:p>
        </p:txBody>
      </p:sp>
      <p:sp>
        <p:nvSpPr>
          <p:cNvPr id="40" name="Oval 39"/>
          <p:cNvSpPr/>
          <p:nvPr/>
        </p:nvSpPr>
        <p:spPr>
          <a:xfrm>
            <a:off x="3767890" y="16002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430630" y="16182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193443" y="16383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438400"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101140"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863953"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314137"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976877"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739690"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61137" y="43434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253290" y="4361447"/>
            <a:ext cx="27071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86690" y="43815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767890" y="4419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520490" y="4419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349290" y="4419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p:cNvCxnSpPr>
            <a:stCxn id="40" idx="6"/>
            <a:endCxn id="41" idx="2"/>
          </p:cNvCxnSpPr>
          <p:nvPr/>
        </p:nvCxnSpPr>
        <p:spPr>
          <a:xfrm>
            <a:off x="4038600" y="17145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3" idx="6"/>
            <a:endCxn id="44" idx="2"/>
          </p:cNvCxnSpPr>
          <p:nvPr/>
        </p:nvCxnSpPr>
        <p:spPr>
          <a:xfrm>
            <a:off x="2709110"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6" idx="6"/>
            <a:endCxn id="47" idx="2"/>
          </p:cNvCxnSpPr>
          <p:nvPr/>
        </p:nvCxnSpPr>
        <p:spPr>
          <a:xfrm>
            <a:off x="5584847"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9" idx="6"/>
            <a:endCxn id="50" idx="2"/>
          </p:cNvCxnSpPr>
          <p:nvPr/>
        </p:nvCxnSpPr>
        <p:spPr>
          <a:xfrm>
            <a:off x="631847" y="4457700"/>
            <a:ext cx="621443" cy="18047"/>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3581400" y="1447800"/>
            <a:ext cx="2319337" cy="9144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FIB(4)</a:t>
            </a:r>
            <a:endParaRPr lang="en-US" dirty="0">
              <a:solidFill>
                <a:schemeClr val="tx1"/>
              </a:solidFill>
            </a:endParaRPr>
          </a:p>
        </p:txBody>
      </p:sp>
      <p:sp>
        <p:nvSpPr>
          <p:cNvPr id="60" name="Rounded Rectangle 59"/>
          <p:cNvSpPr/>
          <p:nvPr/>
        </p:nvSpPr>
        <p:spPr>
          <a:xfrm>
            <a:off x="5105400" y="2919662"/>
            <a:ext cx="2209800" cy="8141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FIB(2)</a:t>
            </a:r>
            <a:endParaRPr lang="en-US" dirty="0">
              <a:solidFill>
                <a:schemeClr val="tx1"/>
              </a:solidFill>
            </a:endParaRPr>
          </a:p>
        </p:txBody>
      </p:sp>
      <p:sp>
        <p:nvSpPr>
          <p:cNvPr id="70" name="Rounded Rectangle 69"/>
          <p:cNvSpPr/>
          <p:nvPr/>
        </p:nvSpPr>
        <p:spPr>
          <a:xfrm>
            <a:off x="2292110" y="2895600"/>
            <a:ext cx="2051290" cy="838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FIB(3)</a:t>
            </a:r>
            <a:endParaRPr lang="en-US" dirty="0">
              <a:solidFill>
                <a:schemeClr val="tx1"/>
              </a:solidFill>
            </a:endParaRPr>
          </a:p>
        </p:txBody>
      </p:sp>
      <p:sp>
        <p:nvSpPr>
          <p:cNvPr id="76" name="Oval 75"/>
          <p:cNvSpPr/>
          <p:nvPr/>
        </p:nvSpPr>
        <p:spPr>
          <a:xfrm>
            <a:off x="3767890" y="16002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430630" y="1618247"/>
            <a:ext cx="27071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193443" y="16383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438400" y="30099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101140" y="3027947"/>
            <a:ext cx="27071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863953"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314137" y="30099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976877" y="3027947"/>
            <a:ext cx="27071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6739690"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Arrow Connector 88"/>
          <p:cNvCxnSpPr>
            <a:stCxn id="76" idx="6"/>
            <a:endCxn id="78" idx="2"/>
          </p:cNvCxnSpPr>
          <p:nvPr/>
        </p:nvCxnSpPr>
        <p:spPr>
          <a:xfrm>
            <a:off x="4038600" y="17145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2" idx="6"/>
            <a:endCxn id="84" idx="2"/>
          </p:cNvCxnSpPr>
          <p:nvPr/>
        </p:nvCxnSpPr>
        <p:spPr>
          <a:xfrm>
            <a:off x="2709110"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86" idx="6"/>
            <a:endCxn id="87" idx="2"/>
          </p:cNvCxnSpPr>
          <p:nvPr/>
        </p:nvCxnSpPr>
        <p:spPr>
          <a:xfrm>
            <a:off x="5584847"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76" idx="4"/>
            <a:endCxn id="82" idx="0"/>
          </p:cNvCxnSpPr>
          <p:nvPr/>
        </p:nvCxnSpPr>
        <p:spPr>
          <a:xfrm flipH="1">
            <a:off x="2573755" y="1828800"/>
            <a:ext cx="1329490" cy="118110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78" idx="4"/>
            <a:endCxn id="86" idx="0"/>
          </p:cNvCxnSpPr>
          <p:nvPr/>
        </p:nvCxnSpPr>
        <p:spPr>
          <a:xfrm>
            <a:off x="4565985" y="1846847"/>
            <a:ext cx="883507" cy="11630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88" idx="0"/>
            <a:endCxn id="80" idx="5"/>
          </p:cNvCxnSpPr>
          <p:nvPr/>
        </p:nvCxnSpPr>
        <p:spPr>
          <a:xfrm flipH="1" flipV="1">
            <a:off x="5424508" y="1833422"/>
            <a:ext cx="1450537" cy="1214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85" idx="0"/>
            <a:endCxn id="80" idx="4"/>
          </p:cNvCxnSpPr>
          <p:nvPr/>
        </p:nvCxnSpPr>
        <p:spPr>
          <a:xfrm flipV="1">
            <a:off x="3999308" y="1866900"/>
            <a:ext cx="1329490" cy="118110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82" idx="4"/>
            <a:endCxn id="49" idx="7"/>
          </p:cNvCxnSpPr>
          <p:nvPr/>
        </p:nvCxnSpPr>
        <p:spPr>
          <a:xfrm flipH="1">
            <a:off x="592202" y="3238500"/>
            <a:ext cx="1981553" cy="113837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51" idx="7"/>
            <a:endCxn id="85" idx="3"/>
          </p:cNvCxnSpPr>
          <p:nvPr/>
        </p:nvCxnSpPr>
        <p:spPr>
          <a:xfrm flipV="1">
            <a:off x="2017755" y="3243122"/>
            <a:ext cx="1885843" cy="1171856"/>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52" idx="0"/>
            <a:endCxn id="85" idx="4"/>
          </p:cNvCxnSpPr>
          <p:nvPr/>
        </p:nvCxnSpPr>
        <p:spPr>
          <a:xfrm flipV="1">
            <a:off x="3903245" y="3276600"/>
            <a:ext cx="96063"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7" idx="4"/>
            <a:endCxn id="74" idx="0"/>
          </p:cNvCxnSpPr>
          <p:nvPr/>
        </p:nvCxnSpPr>
        <p:spPr>
          <a:xfrm>
            <a:off x="496492" y="4572000"/>
            <a:ext cx="241066"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0" idx="4"/>
            <a:endCxn id="75" idx="1"/>
          </p:cNvCxnSpPr>
          <p:nvPr/>
        </p:nvCxnSpPr>
        <p:spPr>
          <a:xfrm>
            <a:off x="1388645" y="4590047"/>
            <a:ext cx="818690" cy="138703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4" idx="7"/>
            <a:endCxn id="69" idx="3"/>
          </p:cNvCxnSpPr>
          <p:nvPr/>
        </p:nvCxnSpPr>
        <p:spPr>
          <a:xfrm flipV="1">
            <a:off x="833268" y="4576622"/>
            <a:ext cx="993067" cy="14004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5" idx="0"/>
            <a:endCxn id="69" idx="4"/>
          </p:cNvCxnSpPr>
          <p:nvPr/>
        </p:nvCxnSpPr>
        <p:spPr>
          <a:xfrm flipH="1" flipV="1">
            <a:off x="1922045" y="4610100"/>
            <a:ext cx="381000" cy="133350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4" idx="4"/>
            <a:endCxn id="53" idx="0"/>
          </p:cNvCxnSpPr>
          <p:nvPr/>
        </p:nvCxnSpPr>
        <p:spPr>
          <a:xfrm>
            <a:off x="5449492" y="3238500"/>
            <a:ext cx="206353"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7" idx="5"/>
            <a:endCxn id="54" idx="1"/>
          </p:cNvCxnSpPr>
          <p:nvPr/>
        </p:nvCxnSpPr>
        <p:spPr>
          <a:xfrm>
            <a:off x="6207942" y="3223069"/>
            <a:ext cx="1180993" cy="12300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3" idx="6"/>
            <a:endCxn id="66" idx="3"/>
          </p:cNvCxnSpPr>
          <p:nvPr/>
        </p:nvCxnSpPr>
        <p:spPr>
          <a:xfrm flipV="1">
            <a:off x="5791200" y="3243122"/>
            <a:ext cx="988135" cy="12907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73" idx="0"/>
            <a:endCxn id="66" idx="5"/>
          </p:cNvCxnSpPr>
          <p:nvPr/>
        </p:nvCxnSpPr>
        <p:spPr>
          <a:xfrm flipH="1" flipV="1">
            <a:off x="6970755" y="3243122"/>
            <a:ext cx="513890" cy="11764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76878" y="838200"/>
            <a:ext cx="3151430" cy="1754326"/>
          </a:xfrm>
          <a:prstGeom prst="rect">
            <a:avLst/>
          </a:prstGeom>
          <a:noFill/>
        </p:spPr>
        <p:txBody>
          <a:bodyPr wrap="square" rtlCol="0">
            <a:spAutoFit/>
          </a:bodyPr>
          <a:lstStyle/>
          <a:p>
            <a:r>
              <a:rPr lang="en-US" dirty="0" smtClean="0"/>
              <a:t>For any  strand </a:t>
            </a:r>
            <a:r>
              <a:rPr lang="en-US" dirty="0" smtClean="0">
                <a:solidFill>
                  <a:srgbClr val="FF0000"/>
                </a:solidFill>
              </a:rPr>
              <a:t>u1</a:t>
            </a:r>
            <a:r>
              <a:rPr lang="en-US" dirty="0" smtClean="0"/>
              <a:t> to strand </a:t>
            </a:r>
            <a:r>
              <a:rPr lang="en-US" dirty="0" smtClean="0">
                <a:solidFill>
                  <a:srgbClr val="FF0000"/>
                </a:solidFill>
              </a:rPr>
              <a:t>u2</a:t>
            </a:r>
            <a:r>
              <a:rPr lang="en-US" dirty="0" smtClean="0"/>
              <a:t> in G, if there is a directed path from </a:t>
            </a:r>
            <a:r>
              <a:rPr lang="en-US" dirty="0" smtClean="0">
                <a:solidFill>
                  <a:srgbClr val="FF0000"/>
                </a:solidFill>
              </a:rPr>
              <a:t>u1</a:t>
            </a:r>
            <a:r>
              <a:rPr lang="en-US" dirty="0" smtClean="0"/>
              <a:t> to </a:t>
            </a:r>
            <a:r>
              <a:rPr lang="en-US" dirty="0" smtClean="0">
                <a:solidFill>
                  <a:srgbClr val="FF0000"/>
                </a:solidFill>
              </a:rPr>
              <a:t>u2</a:t>
            </a:r>
            <a:r>
              <a:rPr lang="en-US" dirty="0" smtClean="0"/>
              <a:t>, we say that two strands are </a:t>
            </a:r>
            <a:r>
              <a:rPr lang="en-US" b="1" i="1" dirty="0" smtClean="0"/>
              <a:t>(logically) in series</a:t>
            </a:r>
            <a:r>
              <a:rPr lang="en-US" dirty="0" smtClean="0"/>
              <a:t>, otherwise, strands </a:t>
            </a:r>
            <a:r>
              <a:rPr lang="en-US" dirty="0" smtClean="0">
                <a:solidFill>
                  <a:srgbClr val="FF0000"/>
                </a:solidFill>
              </a:rPr>
              <a:t>u1</a:t>
            </a:r>
            <a:r>
              <a:rPr lang="en-US" dirty="0" smtClean="0"/>
              <a:t> and </a:t>
            </a:r>
            <a:r>
              <a:rPr lang="en-US" dirty="0" smtClean="0">
                <a:solidFill>
                  <a:srgbClr val="FF0000"/>
                </a:solidFill>
              </a:rPr>
              <a:t>u2</a:t>
            </a:r>
            <a:r>
              <a:rPr lang="en-US" dirty="0" smtClean="0"/>
              <a:t> are </a:t>
            </a:r>
            <a:r>
              <a:rPr lang="en-US" b="1" i="1" dirty="0" smtClean="0"/>
              <a:t>(logically) in parallel</a:t>
            </a:r>
            <a:r>
              <a:rPr lang="en-US" dirty="0" smtClean="0"/>
              <a:t>.</a:t>
            </a:r>
            <a:endParaRPr lang="en-US" dirty="0"/>
          </a:p>
        </p:txBody>
      </p:sp>
      <p:sp>
        <p:nvSpPr>
          <p:cNvPr id="30" name="TextBox 29"/>
          <p:cNvSpPr txBox="1"/>
          <p:nvPr/>
        </p:nvSpPr>
        <p:spPr>
          <a:xfrm>
            <a:off x="4610912" y="5802868"/>
            <a:ext cx="423514" cy="369332"/>
          </a:xfrm>
          <a:prstGeom prst="rect">
            <a:avLst/>
          </a:prstGeom>
          <a:noFill/>
        </p:spPr>
        <p:txBody>
          <a:bodyPr wrap="none" rtlCol="0">
            <a:spAutoFit/>
          </a:bodyPr>
          <a:lstStyle/>
          <a:p>
            <a:r>
              <a:rPr lang="en-US" dirty="0" smtClean="0">
                <a:solidFill>
                  <a:srgbClr val="FF0000"/>
                </a:solidFill>
              </a:rPr>
              <a:t>u1</a:t>
            </a:r>
            <a:endParaRPr lang="en-US" dirty="0">
              <a:solidFill>
                <a:srgbClr val="FF0000"/>
              </a:solidFill>
            </a:endParaRPr>
          </a:p>
        </p:txBody>
      </p:sp>
      <p:sp>
        <p:nvSpPr>
          <p:cNvPr id="32" name="TextBox 31"/>
          <p:cNvSpPr txBox="1"/>
          <p:nvPr/>
        </p:nvSpPr>
        <p:spPr>
          <a:xfrm>
            <a:off x="5780862" y="5791200"/>
            <a:ext cx="423514" cy="369332"/>
          </a:xfrm>
          <a:prstGeom prst="rect">
            <a:avLst/>
          </a:prstGeom>
          <a:noFill/>
        </p:spPr>
        <p:txBody>
          <a:bodyPr wrap="none" rtlCol="0">
            <a:spAutoFit/>
          </a:bodyPr>
          <a:lstStyle/>
          <a:p>
            <a:r>
              <a:rPr lang="en-US" dirty="0" smtClean="0">
                <a:solidFill>
                  <a:srgbClr val="FF0000"/>
                </a:solidFill>
              </a:rPr>
              <a:t>u2</a:t>
            </a:r>
            <a:endParaRPr lang="en-US" dirty="0">
              <a:solidFill>
                <a:srgbClr val="FF0000"/>
              </a:solidFill>
            </a:endParaRPr>
          </a:p>
        </p:txBody>
      </p:sp>
      <p:cxnSp>
        <p:nvCxnSpPr>
          <p:cNvPr id="100" name="Curved Connector 99"/>
          <p:cNvCxnSpPr>
            <a:stCxn id="30" idx="0"/>
            <a:endCxn id="52" idx="3"/>
          </p:cNvCxnSpPr>
          <p:nvPr/>
        </p:nvCxnSpPr>
        <p:spPr>
          <a:xfrm rot="16200000" flipV="1">
            <a:off x="3721029" y="4701228"/>
            <a:ext cx="1188146" cy="1015134"/>
          </a:xfrm>
          <a:prstGeom prst="curvedConnector3">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2" name="Curved Connector 101"/>
          <p:cNvCxnSpPr>
            <a:stCxn id="32" idx="0"/>
            <a:endCxn id="53" idx="2"/>
          </p:cNvCxnSpPr>
          <p:nvPr/>
        </p:nvCxnSpPr>
        <p:spPr>
          <a:xfrm rot="16200000" flipV="1">
            <a:off x="5127905" y="4926485"/>
            <a:ext cx="1257300" cy="472129"/>
          </a:xfrm>
          <a:prstGeom prst="curvedConnector4">
            <a:avLst>
              <a:gd name="adj1" fmla="val 45455"/>
              <a:gd name="adj2" fmla="val 148419"/>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2948336" y="5421868"/>
            <a:ext cx="423514" cy="369332"/>
          </a:xfrm>
          <a:prstGeom prst="rect">
            <a:avLst/>
          </a:prstGeom>
          <a:noFill/>
        </p:spPr>
        <p:txBody>
          <a:bodyPr wrap="none" rtlCol="0">
            <a:spAutoFit/>
          </a:bodyPr>
          <a:lstStyle/>
          <a:p>
            <a:r>
              <a:rPr lang="en-US" dirty="0" smtClean="0">
                <a:solidFill>
                  <a:srgbClr val="FF0000"/>
                </a:solidFill>
              </a:rPr>
              <a:t>u1</a:t>
            </a:r>
            <a:endParaRPr lang="en-US" dirty="0">
              <a:solidFill>
                <a:srgbClr val="FF0000"/>
              </a:solidFill>
            </a:endParaRPr>
          </a:p>
        </p:txBody>
      </p:sp>
      <p:sp>
        <p:nvSpPr>
          <p:cNvPr id="101" name="TextBox 100"/>
          <p:cNvSpPr txBox="1"/>
          <p:nvPr/>
        </p:nvSpPr>
        <p:spPr>
          <a:xfrm>
            <a:off x="2643871" y="4802716"/>
            <a:ext cx="423514" cy="369332"/>
          </a:xfrm>
          <a:prstGeom prst="rect">
            <a:avLst/>
          </a:prstGeom>
          <a:noFill/>
        </p:spPr>
        <p:txBody>
          <a:bodyPr wrap="none" rtlCol="0">
            <a:spAutoFit/>
          </a:bodyPr>
          <a:lstStyle/>
          <a:p>
            <a:r>
              <a:rPr lang="en-US" dirty="0" smtClean="0">
                <a:solidFill>
                  <a:srgbClr val="FF0000"/>
                </a:solidFill>
              </a:rPr>
              <a:t>u2</a:t>
            </a:r>
            <a:endParaRPr lang="en-US" dirty="0">
              <a:solidFill>
                <a:srgbClr val="FF0000"/>
              </a:solidFill>
            </a:endParaRPr>
          </a:p>
        </p:txBody>
      </p:sp>
      <p:cxnSp>
        <p:nvCxnSpPr>
          <p:cNvPr id="103" name="Curved Connector 102"/>
          <p:cNvCxnSpPr>
            <a:stCxn id="99" idx="2"/>
            <a:endCxn id="10" idx="3"/>
          </p:cNvCxnSpPr>
          <p:nvPr/>
        </p:nvCxnSpPr>
        <p:spPr>
          <a:xfrm rot="5400000">
            <a:off x="2788014" y="5800121"/>
            <a:ext cx="381000" cy="363158"/>
          </a:xfrm>
          <a:prstGeom prst="curvedConnector2">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4" name="Curved Connector 103"/>
          <p:cNvCxnSpPr>
            <a:endCxn id="85" idx="3"/>
          </p:cNvCxnSpPr>
          <p:nvPr/>
        </p:nvCxnSpPr>
        <p:spPr>
          <a:xfrm rot="5400000" flipH="1" flipV="1">
            <a:off x="2652340" y="3551458"/>
            <a:ext cx="1559594" cy="942922"/>
          </a:xfrm>
          <a:prstGeom prst="curvedConnector3">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8028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Performance measure:</a:t>
            </a:r>
            <a:br>
              <a:rPr lang="en-US" dirty="0" smtClean="0"/>
            </a:br>
            <a:r>
              <a:rPr lang="en-US" dirty="0" smtClean="0"/>
              <a:t>The Concepts of Work and Span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Let P be the number of processors</a:t>
            </a:r>
          </a:p>
          <a:p>
            <a:r>
              <a:rPr lang="en-US" dirty="0" smtClean="0"/>
              <a:t>First analyze two </a:t>
            </a:r>
            <a:r>
              <a:rPr lang="en-US" dirty="0"/>
              <a:t>extreme </a:t>
            </a:r>
            <a:r>
              <a:rPr lang="en-US" dirty="0" smtClean="0"/>
              <a:t>cases P= 1 and P = </a:t>
            </a:r>
            <a:r>
              <a:rPr lang="en-US" b="1" dirty="0" smtClean="0"/>
              <a:t>∞</a:t>
            </a:r>
            <a:r>
              <a:rPr lang="en-US" dirty="0" smtClean="0"/>
              <a:t>:</a:t>
            </a:r>
            <a:endParaRPr lang="en-US" b="1" dirty="0" smtClean="0"/>
          </a:p>
          <a:p>
            <a:r>
              <a:rPr lang="en-US" b="1" dirty="0" smtClean="0"/>
              <a:t>Work (T</a:t>
            </a:r>
            <a:r>
              <a:rPr lang="en-US" sz="2000" b="1" dirty="0" smtClean="0"/>
              <a:t>1</a:t>
            </a:r>
            <a:r>
              <a:rPr lang="en-US" b="1" dirty="0" smtClean="0"/>
              <a:t>):</a:t>
            </a:r>
            <a:r>
              <a:rPr lang="en-US" dirty="0" smtClean="0"/>
              <a:t> the work of a multithreaded computation is the total time to execute the entire computation on </a:t>
            </a:r>
            <a:r>
              <a:rPr lang="en-US" dirty="0" smtClean="0">
                <a:solidFill>
                  <a:srgbClr val="FF0000"/>
                </a:solidFill>
              </a:rPr>
              <a:t>one</a:t>
            </a:r>
            <a:r>
              <a:rPr lang="en-US" dirty="0" smtClean="0"/>
              <a:t> processor (assuming that we have one processor).</a:t>
            </a:r>
          </a:p>
          <a:p>
            <a:pPr lvl="1"/>
            <a:r>
              <a:rPr lang="en-US" dirty="0" smtClean="0"/>
              <a:t>The sum of the times taken by each of the strands.</a:t>
            </a:r>
          </a:p>
          <a:p>
            <a:r>
              <a:rPr lang="en-US" b="1" dirty="0" smtClean="0"/>
              <a:t>Span (T</a:t>
            </a:r>
            <a:r>
              <a:rPr lang="en-US" sz="2000" b="1" dirty="0" smtClean="0"/>
              <a:t>∞</a:t>
            </a:r>
            <a:r>
              <a:rPr lang="en-US" b="1" dirty="0" smtClean="0"/>
              <a:t>)</a:t>
            </a:r>
            <a:r>
              <a:rPr lang="en-US" dirty="0" smtClean="0"/>
              <a:t>: the longest time to execute the strands along any path in the dag. </a:t>
            </a:r>
          </a:p>
          <a:p>
            <a:pPr lvl="1"/>
            <a:r>
              <a:rPr lang="en-US" dirty="0" smtClean="0"/>
              <a:t>For a dag in which each strand takes unit time, the span equals the number of vertices on a longest or </a:t>
            </a:r>
            <a:r>
              <a:rPr lang="en-US" dirty="0" smtClean="0">
                <a:solidFill>
                  <a:srgbClr val="FF0000"/>
                </a:solidFill>
              </a:rPr>
              <a:t>critical path</a:t>
            </a:r>
            <a:r>
              <a:rPr lang="en-US" dirty="0" smtClean="0"/>
              <a:t> in the dag.  </a:t>
            </a:r>
          </a:p>
          <a:p>
            <a:pPr marL="0" indent="0">
              <a:buNone/>
            </a:pPr>
            <a:endParaRPr lang="en-US" dirty="0"/>
          </a:p>
        </p:txBody>
      </p:sp>
    </p:spTree>
    <p:extLst>
      <p:ext uri="{BB962C8B-B14F-4D97-AF65-F5344CB8AC3E}">
        <p14:creationId xmlns:p14="http://schemas.microsoft.com/office/powerpoint/2010/main" val="85916211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24" y="76200"/>
            <a:ext cx="6302176" cy="818147"/>
          </a:xfrm>
        </p:spPr>
        <p:txBody>
          <a:bodyPr>
            <a:noAutofit/>
          </a:bodyPr>
          <a:lstStyle/>
          <a:p>
            <a:r>
              <a:rPr lang="en-US" sz="2800" dirty="0"/>
              <a:t>Constructing a directed acyclic graph representing the computation of P-FIB(4)</a:t>
            </a:r>
          </a:p>
        </p:txBody>
      </p:sp>
      <p:sp>
        <p:nvSpPr>
          <p:cNvPr id="4" name="Rounded Rectangle 3"/>
          <p:cNvSpPr/>
          <p:nvPr/>
        </p:nvSpPr>
        <p:spPr>
          <a:xfrm>
            <a:off x="3581400" y="1447800"/>
            <a:ext cx="2319337"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FIB(4)</a:t>
            </a:r>
            <a:endParaRPr lang="en-US" dirty="0">
              <a:solidFill>
                <a:schemeClr val="tx1"/>
              </a:solidFill>
            </a:endParaRPr>
          </a:p>
        </p:txBody>
      </p:sp>
      <p:sp>
        <p:nvSpPr>
          <p:cNvPr id="5" name="Rounded Rectangle 4"/>
          <p:cNvSpPr/>
          <p:nvPr/>
        </p:nvSpPr>
        <p:spPr>
          <a:xfrm>
            <a:off x="5029200" y="4267200"/>
            <a:ext cx="1066800"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6" name="Rounded Rectangle 5"/>
          <p:cNvSpPr/>
          <p:nvPr/>
        </p:nvSpPr>
        <p:spPr>
          <a:xfrm>
            <a:off x="5105400" y="2919662"/>
            <a:ext cx="2209800" cy="81413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FIB(2)</a:t>
            </a:r>
            <a:endParaRPr lang="en-US" dirty="0">
              <a:solidFill>
                <a:schemeClr val="tx1"/>
              </a:solidFill>
            </a:endParaRPr>
          </a:p>
        </p:txBody>
      </p:sp>
      <p:sp>
        <p:nvSpPr>
          <p:cNvPr id="7" name="Rounded Rectangle 6"/>
          <p:cNvSpPr/>
          <p:nvPr/>
        </p:nvSpPr>
        <p:spPr>
          <a:xfrm>
            <a:off x="2292110" y="2895600"/>
            <a:ext cx="2051290"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FIB(3)</a:t>
            </a:r>
            <a:endParaRPr lang="en-US" dirty="0">
              <a:solidFill>
                <a:schemeClr val="tx1"/>
              </a:solidFill>
            </a:endParaRPr>
          </a:p>
        </p:txBody>
      </p:sp>
      <p:sp>
        <p:nvSpPr>
          <p:cNvPr id="8" name="Rounded Rectangle 7"/>
          <p:cNvSpPr/>
          <p:nvPr/>
        </p:nvSpPr>
        <p:spPr>
          <a:xfrm>
            <a:off x="3317754" y="4267200"/>
            <a:ext cx="1273295" cy="83820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9" name="Rounded Rectangle 8"/>
          <p:cNvSpPr/>
          <p:nvPr/>
        </p:nvSpPr>
        <p:spPr>
          <a:xfrm>
            <a:off x="228600" y="4191000"/>
            <a:ext cx="1905000"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FIB(2)</a:t>
            </a:r>
            <a:endParaRPr lang="en-US" dirty="0">
              <a:solidFill>
                <a:schemeClr val="tx1"/>
              </a:solidFill>
            </a:endParaRPr>
          </a:p>
        </p:txBody>
      </p:sp>
      <p:sp>
        <p:nvSpPr>
          <p:cNvPr id="10" name="Rounded Rectangle 9"/>
          <p:cNvSpPr/>
          <p:nvPr/>
        </p:nvSpPr>
        <p:spPr>
          <a:xfrm>
            <a:off x="1787285" y="5791200"/>
            <a:ext cx="1009650" cy="76200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FIB(0)</a:t>
            </a:r>
            <a:endParaRPr lang="en-US" dirty="0">
              <a:solidFill>
                <a:schemeClr val="tx1"/>
              </a:solidFill>
            </a:endParaRPr>
          </a:p>
        </p:txBody>
      </p:sp>
      <p:sp>
        <p:nvSpPr>
          <p:cNvPr id="11" name="Rounded Rectangle 10"/>
          <p:cNvSpPr/>
          <p:nvPr/>
        </p:nvSpPr>
        <p:spPr>
          <a:xfrm>
            <a:off x="228600" y="5791200"/>
            <a:ext cx="1017917"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12" name="Rounded Rectangle 11"/>
          <p:cNvSpPr/>
          <p:nvPr/>
        </p:nvSpPr>
        <p:spPr>
          <a:xfrm>
            <a:off x="6934200" y="4259179"/>
            <a:ext cx="1085850" cy="9224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FIB(0)</a:t>
            </a:r>
            <a:endParaRPr lang="en-US" dirty="0">
              <a:solidFill>
                <a:schemeClr val="tx1"/>
              </a:solidFill>
            </a:endParaRPr>
          </a:p>
        </p:txBody>
      </p:sp>
      <p:sp>
        <p:nvSpPr>
          <p:cNvPr id="25" name="Oval 24"/>
          <p:cNvSpPr/>
          <p:nvPr/>
        </p:nvSpPr>
        <p:spPr>
          <a:xfrm>
            <a:off x="3767890" y="16002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430630" y="16182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93443" y="16383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438400"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101140"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863953"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314137"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976877"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739690"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61137" y="43434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023877" y="43614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786690" y="43815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67890" y="4419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520490" y="4419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349290" y="4419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02203" y="5943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167690" y="5943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a:stCxn id="25" idx="6"/>
            <a:endCxn id="26" idx="2"/>
          </p:cNvCxnSpPr>
          <p:nvPr/>
        </p:nvCxnSpPr>
        <p:spPr>
          <a:xfrm>
            <a:off x="4038600" y="17145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1" idx="6"/>
            <a:endCxn id="62" idx="2"/>
          </p:cNvCxnSpPr>
          <p:nvPr/>
        </p:nvCxnSpPr>
        <p:spPr>
          <a:xfrm>
            <a:off x="2709110"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64" idx="6"/>
            <a:endCxn id="65" idx="2"/>
          </p:cNvCxnSpPr>
          <p:nvPr/>
        </p:nvCxnSpPr>
        <p:spPr>
          <a:xfrm>
            <a:off x="5584847"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67" idx="6"/>
            <a:endCxn id="68" idx="2"/>
          </p:cNvCxnSpPr>
          <p:nvPr/>
        </p:nvCxnSpPr>
        <p:spPr>
          <a:xfrm>
            <a:off x="631847" y="44577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3581400" y="1447800"/>
            <a:ext cx="2319337"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FIB(4)</a:t>
            </a:r>
            <a:endParaRPr lang="en-US" dirty="0">
              <a:solidFill>
                <a:schemeClr val="tx1"/>
              </a:solidFill>
            </a:endParaRPr>
          </a:p>
        </p:txBody>
      </p:sp>
      <p:sp>
        <p:nvSpPr>
          <p:cNvPr id="34" name="Rounded Rectangle 33"/>
          <p:cNvSpPr/>
          <p:nvPr/>
        </p:nvSpPr>
        <p:spPr>
          <a:xfrm>
            <a:off x="5029200" y="4267200"/>
            <a:ext cx="1066800" cy="838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35" name="Rounded Rectangle 34"/>
          <p:cNvSpPr/>
          <p:nvPr/>
        </p:nvSpPr>
        <p:spPr>
          <a:xfrm>
            <a:off x="5105400" y="2919662"/>
            <a:ext cx="2209800" cy="8141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FIB(2)</a:t>
            </a:r>
            <a:endParaRPr lang="en-US" dirty="0">
              <a:solidFill>
                <a:schemeClr val="tx1"/>
              </a:solidFill>
            </a:endParaRPr>
          </a:p>
        </p:txBody>
      </p:sp>
      <p:sp>
        <p:nvSpPr>
          <p:cNvPr id="36" name="Rounded Rectangle 35"/>
          <p:cNvSpPr/>
          <p:nvPr/>
        </p:nvSpPr>
        <p:spPr>
          <a:xfrm>
            <a:off x="2292110" y="2895600"/>
            <a:ext cx="2051290"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FIB(3)</a:t>
            </a:r>
            <a:endParaRPr lang="en-US" dirty="0">
              <a:solidFill>
                <a:schemeClr val="tx1"/>
              </a:solidFill>
            </a:endParaRPr>
          </a:p>
        </p:txBody>
      </p:sp>
      <p:sp>
        <p:nvSpPr>
          <p:cNvPr id="37" name="Rounded Rectangle 36"/>
          <p:cNvSpPr/>
          <p:nvPr/>
        </p:nvSpPr>
        <p:spPr>
          <a:xfrm>
            <a:off x="3317754" y="4267200"/>
            <a:ext cx="1273295"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38" name="Rounded Rectangle 37"/>
          <p:cNvSpPr/>
          <p:nvPr/>
        </p:nvSpPr>
        <p:spPr>
          <a:xfrm>
            <a:off x="228600" y="4191000"/>
            <a:ext cx="1905000" cy="990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FIB(2)</a:t>
            </a:r>
            <a:endParaRPr lang="en-US" dirty="0">
              <a:solidFill>
                <a:schemeClr val="tx1"/>
              </a:solidFill>
            </a:endParaRPr>
          </a:p>
        </p:txBody>
      </p:sp>
      <p:sp>
        <p:nvSpPr>
          <p:cNvPr id="39" name="Rounded Rectangle 38"/>
          <p:cNvSpPr/>
          <p:nvPr/>
        </p:nvSpPr>
        <p:spPr>
          <a:xfrm>
            <a:off x="6934200" y="4259179"/>
            <a:ext cx="1085850" cy="922421"/>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FIB(0)</a:t>
            </a:r>
            <a:endParaRPr lang="en-US" dirty="0">
              <a:solidFill>
                <a:schemeClr val="tx1"/>
              </a:solidFill>
            </a:endParaRPr>
          </a:p>
        </p:txBody>
      </p:sp>
      <p:sp>
        <p:nvSpPr>
          <p:cNvPr id="40" name="Oval 39"/>
          <p:cNvSpPr/>
          <p:nvPr/>
        </p:nvSpPr>
        <p:spPr>
          <a:xfrm>
            <a:off x="3767890" y="16002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430630" y="16182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193443" y="16383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438400"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101140"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863953"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314137"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976877"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739690"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61137" y="43434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253290" y="4361447"/>
            <a:ext cx="27071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86690" y="43815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767890" y="4419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520490" y="4419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349290" y="4419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p:cNvCxnSpPr>
            <a:stCxn id="40" idx="6"/>
            <a:endCxn id="41" idx="2"/>
          </p:cNvCxnSpPr>
          <p:nvPr/>
        </p:nvCxnSpPr>
        <p:spPr>
          <a:xfrm>
            <a:off x="4038600" y="17145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3" idx="6"/>
            <a:endCxn id="44" idx="2"/>
          </p:cNvCxnSpPr>
          <p:nvPr/>
        </p:nvCxnSpPr>
        <p:spPr>
          <a:xfrm>
            <a:off x="2709110"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6" idx="6"/>
            <a:endCxn id="47" idx="2"/>
          </p:cNvCxnSpPr>
          <p:nvPr/>
        </p:nvCxnSpPr>
        <p:spPr>
          <a:xfrm>
            <a:off x="5584847"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9" idx="6"/>
            <a:endCxn id="50" idx="2"/>
          </p:cNvCxnSpPr>
          <p:nvPr/>
        </p:nvCxnSpPr>
        <p:spPr>
          <a:xfrm>
            <a:off x="631847" y="4457700"/>
            <a:ext cx="621443" cy="1804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3581400" y="1447800"/>
            <a:ext cx="2319337" cy="9144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FIB(4)</a:t>
            </a:r>
            <a:endParaRPr lang="en-US" dirty="0">
              <a:solidFill>
                <a:schemeClr val="tx1"/>
              </a:solidFill>
            </a:endParaRPr>
          </a:p>
        </p:txBody>
      </p:sp>
      <p:sp>
        <p:nvSpPr>
          <p:cNvPr id="60" name="Rounded Rectangle 59"/>
          <p:cNvSpPr/>
          <p:nvPr/>
        </p:nvSpPr>
        <p:spPr>
          <a:xfrm>
            <a:off x="5105400" y="2919662"/>
            <a:ext cx="2209800" cy="8141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FIB(2)</a:t>
            </a:r>
            <a:endParaRPr lang="en-US" dirty="0">
              <a:solidFill>
                <a:schemeClr val="tx1"/>
              </a:solidFill>
            </a:endParaRPr>
          </a:p>
        </p:txBody>
      </p:sp>
      <p:sp>
        <p:nvSpPr>
          <p:cNvPr id="70" name="Rounded Rectangle 69"/>
          <p:cNvSpPr/>
          <p:nvPr/>
        </p:nvSpPr>
        <p:spPr>
          <a:xfrm>
            <a:off x="2292110" y="2895600"/>
            <a:ext cx="2051290" cy="838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FIB(3)</a:t>
            </a:r>
            <a:endParaRPr lang="en-US" dirty="0">
              <a:solidFill>
                <a:schemeClr val="tx1"/>
              </a:solidFill>
            </a:endParaRPr>
          </a:p>
        </p:txBody>
      </p:sp>
      <p:sp>
        <p:nvSpPr>
          <p:cNvPr id="76" name="Oval 75"/>
          <p:cNvSpPr/>
          <p:nvPr/>
        </p:nvSpPr>
        <p:spPr>
          <a:xfrm>
            <a:off x="3767890" y="16002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430630" y="1618247"/>
            <a:ext cx="27071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193443" y="16383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438400" y="30099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101140" y="3027947"/>
            <a:ext cx="27071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863953"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314137" y="30099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976877" y="3027947"/>
            <a:ext cx="27071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6739690"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Arrow Connector 88"/>
          <p:cNvCxnSpPr>
            <a:stCxn id="76" idx="6"/>
            <a:endCxn id="78" idx="2"/>
          </p:cNvCxnSpPr>
          <p:nvPr/>
        </p:nvCxnSpPr>
        <p:spPr>
          <a:xfrm>
            <a:off x="4038600" y="17145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2" idx="6"/>
            <a:endCxn id="84" idx="2"/>
          </p:cNvCxnSpPr>
          <p:nvPr/>
        </p:nvCxnSpPr>
        <p:spPr>
          <a:xfrm>
            <a:off x="2709110"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86" idx="6"/>
            <a:endCxn id="87" idx="2"/>
          </p:cNvCxnSpPr>
          <p:nvPr/>
        </p:nvCxnSpPr>
        <p:spPr>
          <a:xfrm>
            <a:off x="5584847"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76" idx="4"/>
            <a:endCxn id="82" idx="0"/>
          </p:cNvCxnSpPr>
          <p:nvPr/>
        </p:nvCxnSpPr>
        <p:spPr>
          <a:xfrm flipH="1">
            <a:off x="2573755" y="1828800"/>
            <a:ext cx="1329490" cy="11811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78" idx="4"/>
            <a:endCxn id="86" idx="0"/>
          </p:cNvCxnSpPr>
          <p:nvPr/>
        </p:nvCxnSpPr>
        <p:spPr>
          <a:xfrm>
            <a:off x="4565985" y="1846847"/>
            <a:ext cx="883507" cy="11630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88" idx="0"/>
            <a:endCxn id="80" idx="5"/>
          </p:cNvCxnSpPr>
          <p:nvPr/>
        </p:nvCxnSpPr>
        <p:spPr>
          <a:xfrm flipH="1" flipV="1">
            <a:off x="5424508" y="1833422"/>
            <a:ext cx="1450537" cy="1214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85" idx="0"/>
            <a:endCxn id="80" idx="4"/>
          </p:cNvCxnSpPr>
          <p:nvPr/>
        </p:nvCxnSpPr>
        <p:spPr>
          <a:xfrm flipV="1">
            <a:off x="3999308" y="1866900"/>
            <a:ext cx="1329490" cy="11811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82" idx="4"/>
            <a:endCxn id="49" idx="7"/>
          </p:cNvCxnSpPr>
          <p:nvPr/>
        </p:nvCxnSpPr>
        <p:spPr>
          <a:xfrm flipH="1">
            <a:off x="592202" y="3238500"/>
            <a:ext cx="1981553" cy="11383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51" idx="7"/>
            <a:endCxn id="85" idx="3"/>
          </p:cNvCxnSpPr>
          <p:nvPr/>
        </p:nvCxnSpPr>
        <p:spPr>
          <a:xfrm flipV="1">
            <a:off x="2017755" y="3243122"/>
            <a:ext cx="1885843" cy="117185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52" idx="0"/>
            <a:endCxn id="85" idx="4"/>
          </p:cNvCxnSpPr>
          <p:nvPr/>
        </p:nvCxnSpPr>
        <p:spPr>
          <a:xfrm flipV="1">
            <a:off x="3903245" y="3276600"/>
            <a:ext cx="96063"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7" idx="4"/>
            <a:endCxn id="74" idx="0"/>
          </p:cNvCxnSpPr>
          <p:nvPr/>
        </p:nvCxnSpPr>
        <p:spPr>
          <a:xfrm>
            <a:off x="496492" y="4572000"/>
            <a:ext cx="241066"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0" idx="4"/>
            <a:endCxn id="75" idx="1"/>
          </p:cNvCxnSpPr>
          <p:nvPr/>
        </p:nvCxnSpPr>
        <p:spPr>
          <a:xfrm>
            <a:off x="1388645" y="4590047"/>
            <a:ext cx="818690" cy="138703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4" idx="7"/>
            <a:endCxn id="69" idx="3"/>
          </p:cNvCxnSpPr>
          <p:nvPr/>
        </p:nvCxnSpPr>
        <p:spPr>
          <a:xfrm flipV="1">
            <a:off x="833268" y="4576622"/>
            <a:ext cx="993067" cy="14004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5" idx="0"/>
            <a:endCxn id="69" idx="4"/>
          </p:cNvCxnSpPr>
          <p:nvPr/>
        </p:nvCxnSpPr>
        <p:spPr>
          <a:xfrm flipH="1" flipV="1">
            <a:off x="1922045" y="4610100"/>
            <a:ext cx="381000" cy="13335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4" idx="4"/>
            <a:endCxn id="53" idx="0"/>
          </p:cNvCxnSpPr>
          <p:nvPr/>
        </p:nvCxnSpPr>
        <p:spPr>
          <a:xfrm>
            <a:off x="5449492" y="3238500"/>
            <a:ext cx="206353"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7" idx="5"/>
            <a:endCxn id="54" idx="1"/>
          </p:cNvCxnSpPr>
          <p:nvPr/>
        </p:nvCxnSpPr>
        <p:spPr>
          <a:xfrm>
            <a:off x="6207942" y="3223069"/>
            <a:ext cx="1180993" cy="12300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3" idx="6"/>
            <a:endCxn id="66" idx="3"/>
          </p:cNvCxnSpPr>
          <p:nvPr/>
        </p:nvCxnSpPr>
        <p:spPr>
          <a:xfrm flipV="1">
            <a:off x="5791200" y="3243122"/>
            <a:ext cx="988135" cy="12907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73" idx="0"/>
            <a:endCxn id="66" idx="5"/>
          </p:cNvCxnSpPr>
          <p:nvPr/>
        </p:nvCxnSpPr>
        <p:spPr>
          <a:xfrm flipH="1" flipV="1">
            <a:off x="6970755" y="3243122"/>
            <a:ext cx="513890" cy="11764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19866" y="1367135"/>
            <a:ext cx="2353890" cy="369332"/>
          </a:xfrm>
          <a:prstGeom prst="rect">
            <a:avLst/>
          </a:prstGeom>
          <a:noFill/>
          <a:ln>
            <a:noFill/>
          </a:ln>
        </p:spPr>
        <p:txBody>
          <a:bodyPr wrap="square" rtlCol="0">
            <a:spAutoFit/>
          </a:bodyPr>
          <a:lstStyle/>
          <a:p>
            <a:r>
              <a:rPr lang="en-US" dirty="0" smtClean="0">
                <a:solidFill>
                  <a:srgbClr val="FF0000"/>
                </a:solidFill>
              </a:rPr>
              <a:t>Critical path</a:t>
            </a:r>
          </a:p>
        </p:txBody>
      </p:sp>
      <p:cxnSp>
        <p:nvCxnSpPr>
          <p:cNvPr id="16" name="Curved Connector 15"/>
          <p:cNvCxnSpPr>
            <a:stCxn id="3" idx="2"/>
          </p:cNvCxnSpPr>
          <p:nvPr/>
        </p:nvCxnSpPr>
        <p:spPr>
          <a:xfrm rot="16200000" flipH="1">
            <a:off x="674934" y="2458343"/>
            <a:ext cx="1844933" cy="401179"/>
          </a:xfrm>
          <a:prstGeom prst="curvedConnector3">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419495" y="5304472"/>
            <a:ext cx="5343505" cy="1200329"/>
          </a:xfrm>
          <a:prstGeom prst="rect">
            <a:avLst/>
          </a:prstGeom>
          <a:noFill/>
        </p:spPr>
        <p:txBody>
          <a:bodyPr wrap="square" rtlCol="0">
            <a:spAutoFit/>
          </a:bodyPr>
          <a:lstStyle/>
          <a:p>
            <a:r>
              <a:rPr lang="en-US" dirty="0" smtClean="0"/>
              <a:t>Assuming that each strand takes unit time, the work equals 17 time units, since there are 17 strands, and the span is 8 time units, since the critical path – shown with shaded edges --- contains 8 strands.</a:t>
            </a:r>
            <a:endParaRPr lang="en-US" dirty="0"/>
          </a:p>
        </p:txBody>
      </p:sp>
      <p:cxnSp>
        <p:nvCxnSpPr>
          <p:cNvPr id="18" name="Straight Arrow Connector 17"/>
          <p:cNvCxnSpPr>
            <a:stCxn id="84" idx="4"/>
            <a:endCxn id="52" idx="1"/>
          </p:cNvCxnSpPr>
          <p:nvPr/>
        </p:nvCxnSpPr>
        <p:spPr>
          <a:xfrm>
            <a:off x="3236495" y="3256547"/>
            <a:ext cx="571040" cy="11965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8970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24" y="76200"/>
            <a:ext cx="6302176" cy="818147"/>
          </a:xfrm>
        </p:spPr>
        <p:txBody>
          <a:bodyPr>
            <a:noAutofit/>
          </a:bodyPr>
          <a:lstStyle/>
          <a:p>
            <a:r>
              <a:rPr lang="en-US" sz="2800" dirty="0"/>
              <a:t>Constructing a directed acyclic graph representing the computation of P-FIB(4)</a:t>
            </a:r>
          </a:p>
        </p:txBody>
      </p:sp>
      <p:sp>
        <p:nvSpPr>
          <p:cNvPr id="4" name="Rounded Rectangle 3"/>
          <p:cNvSpPr/>
          <p:nvPr/>
        </p:nvSpPr>
        <p:spPr>
          <a:xfrm>
            <a:off x="3581400" y="1447800"/>
            <a:ext cx="2319337" cy="9144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FIB(4)</a:t>
            </a:r>
            <a:endParaRPr lang="en-US" dirty="0">
              <a:solidFill>
                <a:schemeClr val="tx1"/>
              </a:solidFill>
            </a:endParaRPr>
          </a:p>
        </p:txBody>
      </p:sp>
      <p:sp>
        <p:nvSpPr>
          <p:cNvPr id="5" name="Rounded Rectangle 4"/>
          <p:cNvSpPr/>
          <p:nvPr/>
        </p:nvSpPr>
        <p:spPr>
          <a:xfrm>
            <a:off x="5029200" y="4267200"/>
            <a:ext cx="1066800"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7" name="Rounded Rectangle 6"/>
          <p:cNvSpPr/>
          <p:nvPr/>
        </p:nvSpPr>
        <p:spPr>
          <a:xfrm>
            <a:off x="2292110" y="2895600"/>
            <a:ext cx="2051290" cy="838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FIB(3)</a:t>
            </a:r>
            <a:endParaRPr lang="en-US" dirty="0">
              <a:solidFill>
                <a:schemeClr val="tx1"/>
              </a:solidFill>
            </a:endParaRPr>
          </a:p>
        </p:txBody>
      </p:sp>
      <p:sp>
        <p:nvSpPr>
          <p:cNvPr id="8" name="Rounded Rectangle 7"/>
          <p:cNvSpPr/>
          <p:nvPr/>
        </p:nvSpPr>
        <p:spPr>
          <a:xfrm>
            <a:off x="3317754" y="4267200"/>
            <a:ext cx="1273295" cy="838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9" name="Rounded Rectangle 8"/>
          <p:cNvSpPr/>
          <p:nvPr/>
        </p:nvSpPr>
        <p:spPr>
          <a:xfrm>
            <a:off x="228600" y="4191000"/>
            <a:ext cx="1905000" cy="9906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FIB(2)</a:t>
            </a:r>
            <a:endParaRPr lang="en-US" dirty="0">
              <a:solidFill>
                <a:schemeClr val="tx1"/>
              </a:solidFill>
            </a:endParaRPr>
          </a:p>
        </p:txBody>
      </p:sp>
      <p:sp>
        <p:nvSpPr>
          <p:cNvPr id="10" name="Rounded Rectangle 9"/>
          <p:cNvSpPr/>
          <p:nvPr/>
        </p:nvSpPr>
        <p:spPr>
          <a:xfrm>
            <a:off x="1787285" y="5791200"/>
            <a:ext cx="1009650" cy="762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FIB(0)</a:t>
            </a:r>
            <a:endParaRPr lang="en-US" dirty="0">
              <a:solidFill>
                <a:schemeClr val="tx1"/>
              </a:solidFill>
            </a:endParaRPr>
          </a:p>
        </p:txBody>
      </p:sp>
      <p:sp>
        <p:nvSpPr>
          <p:cNvPr id="11" name="Rounded Rectangle 10"/>
          <p:cNvSpPr/>
          <p:nvPr/>
        </p:nvSpPr>
        <p:spPr>
          <a:xfrm>
            <a:off x="228600" y="5791200"/>
            <a:ext cx="1017917" cy="762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12" name="Rounded Rectangle 11"/>
          <p:cNvSpPr/>
          <p:nvPr/>
        </p:nvSpPr>
        <p:spPr>
          <a:xfrm>
            <a:off x="6934200" y="4259179"/>
            <a:ext cx="1085850" cy="9224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FIB(0)</a:t>
            </a:r>
            <a:endParaRPr lang="en-US" dirty="0">
              <a:solidFill>
                <a:schemeClr val="tx1"/>
              </a:solidFill>
            </a:endParaRPr>
          </a:p>
        </p:txBody>
      </p:sp>
      <p:sp>
        <p:nvSpPr>
          <p:cNvPr id="25" name="Oval 24"/>
          <p:cNvSpPr/>
          <p:nvPr/>
        </p:nvSpPr>
        <p:spPr>
          <a:xfrm>
            <a:off x="3767890" y="16002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430630" y="16182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93443" y="16383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438400"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101140"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863953"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314137"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976877"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739690"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61137" y="43434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786690" y="43815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67890" y="4419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520490" y="4419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349290" y="4419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02203" y="5943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167690" y="5943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a:stCxn id="25" idx="6"/>
            <a:endCxn id="26" idx="2"/>
          </p:cNvCxnSpPr>
          <p:nvPr/>
        </p:nvCxnSpPr>
        <p:spPr>
          <a:xfrm>
            <a:off x="4038600" y="17145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1" idx="6"/>
            <a:endCxn id="62" idx="2"/>
          </p:cNvCxnSpPr>
          <p:nvPr/>
        </p:nvCxnSpPr>
        <p:spPr>
          <a:xfrm>
            <a:off x="2709110"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64" idx="6"/>
            <a:endCxn id="65" idx="2"/>
          </p:cNvCxnSpPr>
          <p:nvPr/>
        </p:nvCxnSpPr>
        <p:spPr>
          <a:xfrm>
            <a:off x="5584847"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67" idx="6"/>
          </p:cNvCxnSpPr>
          <p:nvPr/>
        </p:nvCxnSpPr>
        <p:spPr>
          <a:xfrm>
            <a:off x="631847" y="44577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5029200" y="4267200"/>
            <a:ext cx="1066800" cy="838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35" name="Rounded Rectangle 34"/>
          <p:cNvSpPr/>
          <p:nvPr/>
        </p:nvSpPr>
        <p:spPr>
          <a:xfrm>
            <a:off x="5105400" y="2919662"/>
            <a:ext cx="2209800" cy="81413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FIB(2)</a:t>
            </a:r>
            <a:endParaRPr lang="en-US" dirty="0">
              <a:solidFill>
                <a:schemeClr val="tx1"/>
              </a:solidFill>
            </a:endParaRPr>
          </a:p>
        </p:txBody>
      </p:sp>
      <p:sp>
        <p:nvSpPr>
          <p:cNvPr id="37" name="Rounded Rectangle 36"/>
          <p:cNvSpPr/>
          <p:nvPr/>
        </p:nvSpPr>
        <p:spPr>
          <a:xfrm>
            <a:off x="3317754" y="4267200"/>
            <a:ext cx="1273295" cy="8382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39" name="Rounded Rectangle 38"/>
          <p:cNvSpPr/>
          <p:nvPr/>
        </p:nvSpPr>
        <p:spPr>
          <a:xfrm>
            <a:off x="6934200" y="4259179"/>
            <a:ext cx="1085850" cy="92242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FIB(0)</a:t>
            </a:r>
            <a:endParaRPr lang="en-US" dirty="0">
              <a:solidFill>
                <a:schemeClr val="tx1"/>
              </a:solidFill>
            </a:endParaRPr>
          </a:p>
        </p:txBody>
      </p:sp>
      <p:sp>
        <p:nvSpPr>
          <p:cNvPr id="40" name="Oval 39"/>
          <p:cNvSpPr/>
          <p:nvPr/>
        </p:nvSpPr>
        <p:spPr>
          <a:xfrm>
            <a:off x="3767890" y="16002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430630" y="16182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193443" y="16383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438400"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101140"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863953"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314137"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976877"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739690"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61137" y="43434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253290" y="4361447"/>
            <a:ext cx="27071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86690" y="43815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767890" y="4419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520490" y="4419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349290" y="4419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p:cNvCxnSpPr>
            <a:stCxn id="40" idx="6"/>
            <a:endCxn id="41" idx="2"/>
          </p:cNvCxnSpPr>
          <p:nvPr/>
        </p:nvCxnSpPr>
        <p:spPr>
          <a:xfrm>
            <a:off x="4038600" y="17145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3" idx="6"/>
            <a:endCxn id="44" idx="2"/>
          </p:cNvCxnSpPr>
          <p:nvPr/>
        </p:nvCxnSpPr>
        <p:spPr>
          <a:xfrm>
            <a:off x="2709110"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6" idx="6"/>
            <a:endCxn id="47" idx="2"/>
          </p:cNvCxnSpPr>
          <p:nvPr/>
        </p:nvCxnSpPr>
        <p:spPr>
          <a:xfrm>
            <a:off x="5584847"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9" idx="6"/>
            <a:endCxn id="50" idx="2"/>
          </p:cNvCxnSpPr>
          <p:nvPr/>
        </p:nvCxnSpPr>
        <p:spPr>
          <a:xfrm>
            <a:off x="631847" y="4457700"/>
            <a:ext cx="621443" cy="1804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3767890" y="16002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430630" y="1618247"/>
            <a:ext cx="27071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193443" y="16383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438400" y="30099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101140" y="3027947"/>
            <a:ext cx="27071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863953"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314137" y="30099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976877" y="3027947"/>
            <a:ext cx="27071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6739690"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Arrow Connector 88"/>
          <p:cNvCxnSpPr>
            <a:stCxn id="76" idx="6"/>
            <a:endCxn id="78" idx="2"/>
          </p:cNvCxnSpPr>
          <p:nvPr/>
        </p:nvCxnSpPr>
        <p:spPr>
          <a:xfrm>
            <a:off x="4038600" y="17145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2" idx="6"/>
            <a:endCxn id="84" idx="2"/>
          </p:cNvCxnSpPr>
          <p:nvPr/>
        </p:nvCxnSpPr>
        <p:spPr>
          <a:xfrm>
            <a:off x="2709110"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86" idx="6"/>
            <a:endCxn id="87" idx="2"/>
          </p:cNvCxnSpPr>
          <p:nvPr/>
        </p:nvCxnSpPr>
        <p:spPr>
          <a:xfrm>
            <a:off x="5584847"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76" idx="4"/>
            <a:endCxn id="82" idx="0"/>
          </p:cNvCxnSpPr>
          <p:nvPr/>
        </p:nvCxnSpPr>
        <p:spPr>
          <a:xfrm flipH="1">
            <a:off x="2573755" y="1828800"/>
            <a:ext cx="1329490" cy="11811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78" idx="4"/>
            <a:endCxn id="86" idx="0"/>
          </p:cNvCxnSpPr>
          <p:nvPr/>
        </p:nvCxnSpPr>
        <p:spPr>
          <a:xfrm>
            <a:off x="4565985" y="1846847"/>
            <a:ext cx="883507" cy="11630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88" idx="0"/>
            <a:endCxn id="80" idx="5"/>
          </p:cNvCxnSpPr>
          <p:nvPr/>
        </p:nvCxnSpPr>
        <p:spPr>
          <a:xfrm flipH="1" flipV="1">
            <a:off x="5424508" y="1833422"/>
            <a:ext cx="1450537" cy="1214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85" idx="0"/>
            <a:endCxn id="80" idx="4"/>
          </p:cNvCxnSpPr>
          <p:nvPr/>
        </p:nvCxnSpPr>
        <p:spPr>
          <a:xfrm flipV="1">
            <a:off x="3999308" y="1866900"/>
            <a:ext cx="1329490" cy="11811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82" idx="4"/>
            <a:endCxn id="49" idx="7"/>
          </p:cNvCxnSpPr>
          <p:nvPr/>
        </p:nvCxnSpPr>
        <p:spPr>
          <a:xfrm flipH="1">
            <a:off x="592202" y="3238500"/>
            <a:ext cx="1981553" cy="113837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51" idx="7"/>
            <a:endCxn id="85" idx="3"/>
          </p:cNvCxnSpPr>
          <p:nvPr/>
        </p:nvCxnSpPr>
        <p:spPr>
          <a:xfrm flipV="1">
            <a:off x="2017755" y="3243122"/>
            <a:ext cx="1885843" cy="11718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52" idx="0"/>
            <a:endCxn id="85" idx="4"/>
          </p:cNvCxnSpPr>
          <p:nvPr/>
        </p:nvCxnSpPr>
        <p:spPr>
          <a:xfrm flipV="1">
            <a:off x="3903245" y="3276600"/>
            <a:ext cx="96063"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7" idx="4"/>
            <a:endCxn id="74" idx="0"/>
          </p:cNvCxnSpPr>
          <p:nvPr/>
        </p:nvCxnSpPr>
        <p:spPr>
          <a:xfrm>
            <a:off x="496492" y="4572000"/>
            <a:ext cx="241066"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0" idx="4"/>
            <a:endCxn id="75" idx="1"/>
          </p:cNvCxnSpPr>
          <p:nvPr/>
        </p:nvCxnSpPr>
        <p:spPr>
          <a:xfrm>
            <a:off x="1388645" y="4590047"/>
            <a:ext cx="818690" cy="138703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4" idx="7"/>
            <a:endCxn id="69" idx="3"/>
          </p:cNvCxnSpPr>
          <p:nvPr/>
        </p:nvCxnSpPr>
        <p:spPr>
          <a:xfrm flipV="1">
            <a:off x="833268" y="4576622"/>
            <a:ext cx="993067" cy="14004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5" idx="0"/>
            <a:endCxn id="69" idx="4"/>
          </p:cNvCxnSpPr>
          <p:nvPr/>
        </p:nvCxnSpPr>
        <p:spPr>
          <a:xfrm flipH="1" flipV="1">
            <a:off x="1922045" y="4610100"/>
            <a:ext cx="381000" cy="13335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4" idx="4"/>
            <a:endCxn id="53" idx="0"/>
          </p:cNvCxnSpPr>
          <p:nvPr/>
        </p:nvCxnSpPr>
        <p:spPr>
          <a:xfrm>
            <a:off x="5449492" y="3238500"/>
            <a:ext cx="206353"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7" idx="5"/>
            <a:endCxn id="54" idx="1"/>
          </p:cNvCxnSpPr>
          <p:nvPr/>
        </p:nvCxnSpPr>
        <p:spPr>
          <a:xfrm>
            <a:off x="6207942" y="3223069"/>
            <a:ext cx="1180993" cy="12300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3" idx="6"/>
            <a:endCxn id="66" idx="3"/>
          </p:cNvCxnSpPr>
          <p:nvPr/>
        </p:nvCxnSpPr>
        <p:spPr>
          <a:xfrm flipV="1">
            <a:off x="5791200" y="3243122"/>
            <a:ext cx="988135" cy="12907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73" idx="0"/>
            <a:endCxn id="66" idx="5"/>
          </p:cNvCxnSpPr>
          <p:nvPr/>
        </p:nvCxnSpPr>
        <p:spPr>
          <a:xfrm flipH="1" flipV="1">
            <a:off x="6970755" y="3243122"/>
            <a:ext cx="513890" cy="11764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19866" y="1367135"/>
            <a:ext cx="2353890" cy="369332"/>
          </a:xfrm>
          <a:prstGeom prst="rect">
            <a:avLst/>
          </a:prstGeom>
          <a:noFill/>
        </p:spPr>
        <p:txBody>
          <a:bodyPr wrap="square" rtlCol="0">
            <a:spAutoFit/>
          </a:bodyPr>
          <a:lstStyle/>
          <a:p>
            <a:r>
              <a:rPr lang="en-US" dirty="0" smtClean="0"/>
              <a:t>Critical path</a:t>
            </a:r>
          </a:p>
        </p:txBody>
      </p:sp>
      <p:cxnSp>
        <p:nvCxnSpPr>
          <p:cNvPr id="16" name="Curved Connector 15"/>
          <p:cNvCxnSpPr>
            <a:stCxn id="3" idx="2"/>
          </p:cNvCxnSpPr>
          <p:nvPr/>
        </p:nvCxnSpPr>
        <p:spPr>
          <a:xfrm rot="16200000" flipH="1">
            <a:off x="674934" y="2458343"/>
            <a:ext cx="1844933" cy="401179"/>
          </a:xfrm>
          <a:prstGeom prst="curvedConnector3">
            <a:avLst/>
          </a:prstGeom>
          <a:ln>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419495" y="5304472"/>
            <a:ext cx="5343505" cy="1200329"/>
          </a:xfrm>
          <a:prstGeom prst="rect">
            <a:avLst/>
          </a:prstGeom>
          <a:noFill/>
        </p:spPr>
        <p:txBody>
          <a:bodyPr wrap="square" rtlCol="0">
            <a:spAutoFit/>
          </a:bodyPr>
          <a:lstStyle/>
          <a:p>
            <a:r>
              <a:rPr lang="en-US" dirty="0" smtClean="0"/>
              <a:t>Assuming that each strand takes unit time, the work equals 17 time units, since there are 17 strands, and the span is 8 time units, since the critical path – shown with shaded edges --- contains 8 strands.</a:t>
            </a:r>
            <a:endParaRPr lang="en-US" dirty="0"/>
          </a:p>
        </p:txBody>
      </p:sp>
      <p:cxnSp>
        <p:nvCxnSpPr>
          <p:cNvPr id="99" name="Straight Arrow Connector 98"/>
          <p:cNvCxnSpPr/>
          <p:nvPr/>
        </p:nvCxnSpPr>
        <p:spPr>
          <a:xfrm>
            <a:off x="3236495" y="3256547"/>
            <a:ext cx="571040" cy="11965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79255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24" y="76200"/>
            <a:ext cx="6302176" cy="818147"/>
          </a:xfrm>
        </p:spPr>
        <p:txBody>
          <a:bodyPr>
            <a:noAutofit/>
          </a:bodyPr>
          <a:lstStyle/>
          <a:p>
            <a:r>
              <a:rPr lang="en-US" sz="2800" dirty="0"/>
              <a:t>Constructing a directed acyclic graph representing the computation of P-FIB(4)</a:t>
            </a:r>
          </a:p>
        </p:txBody>
      </p:sp>
      <p:grpSp>
        <p:nvGrpSpPr>
          <p:cNvPr id="103" name="Group 102"/>
          <p:cNvGrpSpPr/>
          <p:nvPr/>
        </p:nvGrpSpPr>
        <p:grpSpPr>
          <a:xfrm>
            <a:off x="219866" y="1230868"/>
            <a:ext cx="7800184" cy="5322332"/>
            <a:chOff x="219866" y="1230868"/>
            <a:chExt cx="7800184" cy="5322332"/>
          </a:xfrm>
        </p:grpSpPr>
        <p:sp>
          <p:nvSpPr>
            <p:cNvPr id="4" name="Rounded Rectangle 3"/>
            <p:cNvSpPr/>
            <p:nvPr/>
          </p:nvSpPr>
          <p:spPr>
            <a:xfrm>
              <a:off x="3581400" y="1447800"/>
              <a:ext cx="2319337" cy="9144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p:txBody>
        </p:sp>
        <p:sp>
          <p:nvSpPr>
            <p:cNvPr id="5" name="Rounded Rectangle 4"/>
            <p:cNvSpPr/>
            <p:nvPr/>
          </p:nvSpPr>
          <p:spPr>
            <a:xfrm>
              <a:off x="5029200" y="4267200"/>
              <a:ext cx="1066800"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7" name="Rounded Rectangle 6"/>
            <p:cNvSpPr/>
            <p:nvPr/>
          </p:nvSpPr>
          <p:spPr>
            <a:xfrm>
              <a:off x="2292110" y="2895600"/>
              <a:ext cx="2051290" cy="838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 name="Rounded Rectangle 7"/>
            <p:cNvSpPr/>
            <p:nvPr/>
          </p:nvSpPr>
          <p:spPr>
            <a:xfrm>
              <a:off x="3317754" y="4267200"/>
              <a:ext cx="1273295" cy="838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p:txBody>
        </p:sp>
        <p:sp>
          <p:nvSpPr>
            <p:cNvPr id="9" name="Rounded Rectangle 8"/>
            <p:cNvSpPr/>
            <p:nvPr/>
          </p:nvSpPr>
          <p:spPr>
            <a:xfrm>
              <a:off x="228600" y="4191000"/>
              <a:ext cx="1905000" cy="9906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p:txBody>
        </p:sp>
        <p:sp>
          <p:nvSpPr>
            <p:cNvPr id="10" name="Rounded Rectangle 9"/>
            <p:cNvSpPr/>
            <p:nvPr/>
          </p:nvSpPr>
          <p:spPr>
            <a:xfrm>
              <a:off x="1787285" y="5791200"/>
              <a:ext cx="1009650" cy="762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p:txBody>
        </p:sp>
        <p:sp>
          <p:nvSpPr>
            <p:cNvPr id="11" name="Rounded Rectangle 10"/>
            <p:cNvSpPr/>
            <p:nvPr/>
          </p:nvSpPr>
          <p:spPr>
            <a:xfrm>
              <a:off x="228600" y="5791200"/>
              <a:ext cx="1017917" cy="762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p:txBody>
        </p:sp>
        <p:sp>
          <p:nvSpPr>
            <p:cNvPr id="12" name="Rounded Rectangle 11"/>
            <p:cNvSpPr/>
            <p:nvPr/>
          </p:nvSpPr>
          <p:spPr>
            <a:xfrm>
              <a:off x="6934200" y="4259179"/>
              <a:ext cx="1085850" cy="9224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FIB(0)</a:t>
              </a:r>
              <a:endParaRPr lang="en-US" dirty="0">
                <a:solidFill>
                  <a:schemeClr val="tx1"/>
                </a:solidFill>
              </a:endParaRPr>
            </a:p>
          </p:txBody>
        </p:sp>
        <p:sp>
          <p:nvSpPr>
            <p:cNvPr id="25" name="Oval 24"/>
            <p:cNvSpPr/>
            <p:nvPr/>
          </p:nvSpPr>
          <p:spPr>
            <a:xfrm>
              <a:off x="3767890" y="16002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430630" y="16182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93443" y="16383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438400"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101140"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863953"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314137"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976877"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739690"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61137" y="43434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786690" y="43815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67890" y="4419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520490" y="4419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349290" y="4419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02203" y="5943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167690" y="5943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a:stCxn id="25" idx="6"/>
              <a:endCxn id="26" idx="2"/>
            </p:cNvCxnSpPr>
            <p:nvPr/>
          </p:nvCxnSpPr>
          <p:spPr>
            <a:xfrm>
              <a:off x="4038600" y="17145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1" idx="6"/>
              <a:endCxn id="62" idx="2"/>
            </p:cNvCxnSpPr>
            <p:nvPr/>
          </p:nvCxnSpPr>
          <p:spPr>
            <a:xfrm>
              <a:off x="2709110"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64" idx="6"/>
              <a:endCxn id="65" idx="2"/>
            </p:cNvCxnSpPr>
            <p:nvPr/>
          </p:nvCxnSpPr>
          <p:spPr>
            <a:xfrm>
              <a:off x="5584847"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67" idx="6"/>
            </p:cNvCxnSpPr>
            <p:nvPr/>
          </p:nvCxnSpPr>
          <p:spPr>
            <a:xfrm>
              <a:off x="631847" y="44577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5029200" y="4267200"/>
              <a:ext cx="1066800" cy="838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p:txBody>
        </p:sp>
        <p:sp>
          <p:nvSpPr>
            <p:cNvPr id="35" name="Rounded Rectangle 34"/>
            <p:cNvSpPr/>
            <p:nvPr/>
          </p:nvSpPr>
          <p:spPr>
            <a:xfrm>
              <a:off x="5105400" y="2919662"/>
              <a:ext cx="2209800" cy="81413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 </a:t>
              </a:r>
              <a:endParaRPr lang="en-US" dirty="0">
                <a:solidFill>
                  <a:schemeClr val="tx1"/>
                </a:solidFill>
              </a:endParaRPr>
            </a:p>
          </p:txBody>
        </p:sp>
        <p:sp>
          <p:nvSpPr>
            <p:cNvPr id="37" name="Rounded Rectangle 36"/>
            <p:cNvSpPr/>
            <p:nvPr/>
          </p:nvSpPr>
          <p:spPr>
            <a:xfrm>
              <a:off x="3317754" y="4267200"/>
              <a:ext cx="1273295" cy="8382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9" name="Rounded Rectangle 38"/>
            <p:cNvSpPr/>
            <p:nvPr/>
          </p:nvSpPr>
          <p:spPr>
            <a:xfrm>
              <a:off x="6934200" y="4259179"/>
              <a:ext cx="1085850" cy="92242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p:txBody>
        </p:sp>
        <p:sp>
          <p:nvSpPr>
            <p:cNvPr id="40" name="Oval 39"/>
            <p:cNvSpPr/>
            <p:nvPr/>
          </p:nvSpPr>
          <p:spPr>
            <a:xfrm>
              <a:off x="3767890" y="16002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430630" y="16182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193443" y="16383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438400"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101140"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863953"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314137"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976877"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739690"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61137" y="43434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253290" y="4361447"/>
              <a:ext cx="27071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86690" y="43815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767890" y="4419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520490" y="4419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349290" y="4419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p:cNvCxnSpPr>
              <a:stCxn id="40" idx="6"/>
              <a:endCxn id="41" idx="2"/>
            </p:cNvCxnSpPr>
            <p:nvPr/>
          </p:nvCxnSpPr>
          <p:spPr>
            <a:xfrm>
              <a:off x="4038600" y="17145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3" idx="6"/>
              <a:endCxn id="44" idx="2"/>
            </p:cNvCxnSpPr>
            <p:nvPr/>
          </p:nvCxnSpPr>
          <p:spPr>
            <a:xfrm>
              <a:off x="2709110"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6" idx="6"/>
              <a:endCxn id="47" idx="2"/>
            </p:cNvCxnSpPr>
            <p:nvPr/>
          </p:nvCxnSpPr>
          <p:spPr>
            <a:xfrm>
              <a:off x="5584847"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9" idx="6"/>
              <a:endCxn id="50" idx="2"/>
            </p:cNvCxnSpPr>
            <p:nvPr/>
          </p:nvCxnSpPr>
          <p:spPr>
            <a:xfrm>
              <a:off x="631847" y="4457700"/>
              <a:ext cx="621443" cy="1804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3767890" y="16002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430630" y="1618247"/>
              <a:ext cx="27071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193443" y="16383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438400" y="30099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101140" y="3027947"/>
              <a:ext cx="27071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863953"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314137" y="30099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976877" y="3027947"/>
              <a:ext cx="27071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6739690"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Arrow Connector 88"/>
            <p:cNvCxnSpPr>
              <a:stCxn id="76" idx="6"/>
              <a:endCxn id="78" idx="2"/>
            </p:cNvCxnSpPr>
            <p:nvPr/>
          </p:nvCxnSpPr>
          <p:spPr>
            <a:xfrm>
              <a:off x="4038600" y="17145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2" idx="6"/>
              <a:endCxn id="84" idx="2"/>
            </p:cNvCxnSpPr>
            <p:nvPr/>
          </p:nvCxnSpPr>
          <p:spPr>
            <a:xfrm>
              <a:off x="2709110"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86" idx="6"/>
              <a:endCxn id="87" idx="2"/>
            </p:cNvCxnSpPr>
            <p:nvPr/>
          </p:nvCxnSpPr>
          <p:spPr>
            <a:xfrm>
              <a:off x="5584847"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76" idx="4"/>
              <a:endCxn id="82" idx="0"/>
            </p:cNvCxnSpPr>
            <p:nvPr/>
          </p:nvCxnSpPr>
          <p:spPr>
            <a:xfrm flipH="1">
              <a:off x="2573755" y="1828800"/>
              <a:ext cx="1329490" cy="11811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78" idx="4"/>
              <a:endCxn id="86" idx="0"/>
            </p:cNvCxnSpPr>
            <p:nvPr/>
          </p:nvCxnSpPr>
          <p:spPr>
            <a:xfrm>
              <a:off x="4565985" y="1846847"/>
              <a:ext cx="883507" cy="11630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88" idx="0"/>
              <a:endCxn id="80" idx="5"/>
            </p:cNvCxnSpPr>
            <p:nvPr/>
          </p:nvCxnSpPr>
          <p:spPr>
            <a:xfrm flipH="1" flipV="1">
              <a:off x="5424508" y="1833422"/>
              <a:ext cx="1450537" cy="1214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85" idx="0"/>
              <a:endCxn id="80" idx="4"/>
            </p:cNvCxnSpPr>
            <p:nvPr/>
          </p:nvCxnSpPr>
          <p:spPr>
            <a:xfrm flipV="1">
              <a:off x="3999308" y="1866900"/>
              <a:ext cx="1329490" cy="11811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82" idx="4"/>
              <a:endCxn id="49" idx="7"/>
            </p:cNvCxnSpPr>
            <p:nvPr/>
          </p:nvCxnSpPr>
          <p:spPr>
            <a:xfrm flipH="1">
              <a:off x="592202" y="3238500"/>
              <a:ext cx="1981553" cy="113837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51" idx="7"/>
              <a:endCxn id="85" idx="3"/>
            </p:cNvCxnSpPr>
            <p:nvPr/>
          </p:nvCxnSpPr>
          <p:spPr>
            <a:xfrm flipV="1">
              <a:off x="2017755" y="3243122"/>
              <a:ext cx="1885843" cy="11718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52" idx="0"/>
              <a:endCxn id="85" idx="4"/>
            </p:cNvCxnSpPr>
            <p:nvPr/>
          </p:nvCxnSpPr>
          <p:spPr>
            <a:xfrm flipV="1">
              <a:off x="3903245" y="3276600"/>
              <a:ext cx="96063"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7" idx="4"/>
              <a:endCxn id="74" idx="0"/>
            </p:cNvCxnSpPr>
            <p:nvPr/>
          </p:nvCxnSpPr>
          <p:spPr>
            <a:xfrm>
              <a:off x="496492" y="4572000"/>
              <a:ext cx="241066"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0" idx="4"/>
              <a:endCxn id="75" idx="1"/>
            </p:cNvCxnSpPr>
            <p:nvPr/>
          </p:nvCxnSpPr>
          <p:spPr>
            <a:xfrm>
              <a:off x="1388645" y="4590047"/>
              <a:ext cx="818690" cy="138703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4" idx="7"/>
              <a:endCxn id="69" idx="3"/>
            </p:cNvCxnSpPr>
            <p:nvPr/>
          </p:nvCxnSpPr>
          <p:spPr>
            <a:xfrm flipV="1">
              <a:off x="833268" y="4576622"/>
              <a:ext cx="993067" cy="14004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5" idx="0"/>
              <a:endCxn id="69" idx="4"/>
            </p:cNvCxnSpPr>
            <p:nvPr/>
          </p:nvCxnSpPr>
          <p:spPr>
            <a:xfrm flipH="1" flipV="1">
              <a:off x="1922045" y="4610100"/>
              <a:ext cx="381000" cy="13335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4" idx="4"/>
              <a:endCxn id="53" idx="0"/>
            </p:cNvCxnSpPr>
            <p:nvPr/>
          </p:nvCxnSpPr>
          <p:spPr>
            <a:xfrm>
              <a:off x="5449492" y="3238500"/>
              <a:ext cx="206353"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7" idx="5"/>
              <a:endCxn id="54" idx="1"/>
            </p:cNvCxnSpPr>
            <p:nvPr/>
          </p:nvCxnSpPr>
          <p:spPr>
            <a:xfrm>
              <a:off x="6207942" y="3223069"/>
              <a:ext cx="1180993" cy="12300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3" idx="6"/>
              <a:endCxn id="66" idx="3"/>
            </p:cNvCxnSpPr>
            <p:nvPr/>
          </p:nvCxnSpPr>
          <p:spPr>
            <a:xfrm flipV="1">
              <a:off x="5791200" y="3243122"/>
              <a:ext cx="988135" cy="12907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73" idx="0"/>
              <a:endCxn id="66" idx="5"/>
            </p:cNvCxnSpPr>
            <p:nvPr/>
          </p:nvCxnSpPr>
          <p:spPr>
            <a:xfrm flipH="1" flipV="1">
              <a:off x="6970755" y="3243122"/>
              <a:ext cx="513890" cy="11764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19866" y="1367135"/>
              <a:ext cx="2353890" cy="369332"/>
            </a:xfrm>
            <a:prstGeom prst="rect">
              <a:avLst/>
            </a:prstGeom>
            <a:noFill/>
          </p:spPr>
          <p:txBody>
            <a:bodyPr wrap="square" rtlCol="0">
              <a:spAutoFit/>
            </a:bodyPr>
            <a:lstStyle/>
            <a:p>
              <a:r>
                <a:rPr lang="en-US" dirty="0" smtClean="0"/>
                <a:t>Critical path</a:t>
              </a:r>
            </a:p>
          </p:txBody>
        </p:sp>
        <p:cxnSp>
          <p:nvCxnSpPr>
            <p:cNvPr id="16" name="Curved Connector 15"/>
            <p:cNvCxnSpPr>
              <a:stCxn id="3" idx="2"/>
            </p:cNvCxnSpPr>
            <p:nvPr/>
          </p:nvCxnSpPr>
          <p:spPr>
            <a:xfrm rot="16200000" flipH="1">
              <a:off x="674934" y="2458343"/>
              <a:ext cx="1844933" cy="401179"/>
            </a:xfrm>
            <a:prstGeom prst="curvedConnector3">
              <a:avLst/>
            </a:prstGeom>
            <a:ln>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581400" y="1367135"/>
              <a:ext cx="378630" cy="369332"/>
            </a:xfrm>
            <a:prstGeom prst="rect">
              <a:avLst/>
            </a:prstGeom>
            <a:noFill/>
          </p:spPr>
          <p:txBody>
            <a:bodyPr wrap="none" rtlCol="0">
              <a:spAutoFit/>
            </a:bodyPr>
            <a:lstStyle/>
            <a:p>
              <a:r>
                <a:rPr lang="en-US" dirty="0" smtClean="0"/>
                <a:t>t1</a:t>
              </a:r>
              <a:endParaRPr lang="en-US" dirty="0"/>
            </a:p>
          </p:txBody>
        </p:sp>
        <p:sp>
          <p:nvSpPr>
            <p:cNvPr id="14" name="TextBox 13"/>
            <p:cNvSpPr txBox="1"/>
            <p:nvPr/>
          </p:nvSpPr>
          <p:spPr>
            <a:xfrm>
              <a:off x="4571687" y="1230868"/>
              <a:ext cx="378630" cy="369332"/>
            </a:xfrm>
            <a:prstGeom prst="rect">
              <a:avLst/>
            </a:prstGeom>
            <a:noFill/>
          </p:spPr>
          <p:txBody>
            <a:bodyPr wrap="none" rtlCol="0">
              <a:spAutoFit/>
            </a:bodyPr>
            <a:lstStyle/>
            <a:p>
              <a:r>
                <a:rPr lang="en-US" dirty="0" smtClean="0"/>
                <a:t>t2</a:t>
              </a:r>
              <a:endParaRPr lang="en-US" dirty="0"/>
            </a:p>
          </p:txBody>
        </p:sp>
        <p:sp>
          <p:nvSpPr>
            <p:cNvPr id="18" name="TextBox 17"/>
            <p:cNvSpPr txBox="1"/>
            <p:nvPr/>
          </p:nvSpPr>
          <p:spPr>
            <a:xfrm>
              <a:off x="5655845" y="1600200"/>
              <a:ext cx="378630" cy="369332"/>
            </a:xfrm>
            <a:prstGeom prst="rect">
              <a:avLst/>
            </a:prstGeom>
            <a:noFill/>
          </p:spPr>
          <p:txBody>
            <a:bodyPr wrap="none" rtlCol="0">
              <a:spAutoFit/>
            </a:bodyPr>
            <a:lstStyle/>
            <a:p>
              <a:r>
                <a:rPr lang="en-US" dirty="0" smtClean="0"/>
                <a:t>t3</a:t>
              </a:r>
              <a:endParaRPr lang="en-US" dirty="0"/>
            </a:p>
          </p:txBody>
        </p:sp>
        <p:sp>
          <p:nvSpPr>
            <p:cNvPr id="21" name="TextBox 20"/>
            <p:cNvSpPr txBox="1"/>
            <p:nvPr/>
          </p:nvSpPr>
          <p:spPr>
            <a:xfrm>
              <a:off x="2133600" y="2743200"/>
              <a:ext cx="378630" cy="369332"/>
            </a:xfrm>
            <a:prstGeom prst="rect">
              <a:avLst/>
            </a:prstGeom>
            <a:noFill/>
          </p:spPr>
          <p:txBody>
            <a:bodyPr wrap="none" rtlCol="0">
              <a:spAutoFit/>
            </a:bodyPr>
            <a:lstStyle/>
            <a:p>
              <a:r>
                <a:rPr lang="en-US" dirty="0" smtClean="0"/>
                <a:t>t4</a:t>
              </a:r>
              <a:endParaRPr lang="en-US" dirty="0"/>
            </a:p>
          </p:txBody>
        </p:sp>
        <p:sp>
          <p:nvSpPr>
            <p:cNvPr id="23" name="TextBox 22"/>
            <p:cNvSpPr txBox="1"/>
            <p:nvPr/>
          </p:nvSpPr>
          <p:spPr>
            <a:xfrm>
              <a:off x="3317754" y="2919662"/>
              <a:ext cx="378630" cy="369332"/>
            </a:xfrm>
            <a:prstGeom prst="rect">
              <a:avLst/>
            </a:prstGeom>
            <a:noFill/>
          </p:spPr>
          <p:txBody>
            <a:bodyPr wrap="none" rtlCol="0">
              <a:spAutoFit/>
            </a:bodyPr>
            <a:lstStyle/>
            <a:p>
              <a:r>
                <a:rPr lang="en-US" dirty="0" smtClean="0"/>
                <a:t>t5</a:t>
              </a:r>
              <a:endParaRPr lang="en-US" dirty="0"/>
            </a:p>
          </p:txBody>
        </p:sp>
        <p:sp>
          <p:nvSpPr>
            <p:cNvPr id="28" name="TextBox 27"/>
            <p:cNvSpPr txBox="1"/>
            <p:nvPr/>
          </p:nvSpPr>
          <p:spPr>
            <a:xfrm>
              <a:off x="3809993" y="2743200"/>
              <a:ext cx="378630" cy="369332"/>
            </a:xfrm>
            <a:prstGeom prst="rect">
              <a:avLst/>
            </a:prstGeom>
            <a:noFill/>
          </p:spPr>
          <p:txBody>
            <a:bodyPr wrap="none" rtlCol="0">
              <a:spAutoFit/>
            </a:bodyPr>
            <a:lstStyle/>
            <a:p>
              <a:r>
                <a:rPr lang="en-US" dirty="0" smtClean="0"/>
                <a:t>t6</a:t>
              </a:r>
              <a:endParaRPr lang="en-US" dirty="0"/>
            </a:p>
          </p:txBody>
        </p:sp>
        <p:sp>
          <p:nvSpPr>
            <p:cNvPr id="30" name="TextBox 29"/>
            <p:cNvSpPr txBox="1"/>
            <p:nvPr/>
          </p:nvSpPr>
          <p:spPr>
            <a:xfrm>
              <a:off x="228600" y="4038600"/>
              <a:ext cx="378630" cy="369332"/>
            </a:xfrm>
            <a:prstGeom prst="rect">
              <a:avLst/>
            </a:prstGeom>
            <a:noFill/>
          </p:spPr>
          <p:txBody>
            <a:bodyPr wrap="none" rtlCol="0">
              <a:spAutoFit/>
            </a:bodyPr>
            <a:lstStyle/>
            <a:p>
              <a:r>
                <a:rPr lang="en-US" dirty="0" smtClean="0"/>
                <a:t>t7</a:t>
              </a:r>
              <a:endParaRPr lang="en-US" dirty="0"/>
            </a:p>
          </p:txBody>
        </p:sp>
        <p:sp>
          <p:nvSpPr>
            <p:cNvPr id="32" name="TextBox 31"/>
            <p:cNvSpPr txBox="1"/>
            <p:nvPr/>
          </p:nvSpPr>
          <p:spPr>
            <a:xfrm>
              <a:off x="1334685" y="3907894"/>
              <a:ext cx="378630" cy="369332"/>
            </a:xfrm>
            <a:prstGeom prst="rect">
              <a:avLst/>
            </a:prstGeom>
            <a:noFill/>
          </p:spPr>
          <p:txBody>
            <a:bodyPr wrap="none" rtlCol="0">
              <a:spAutoFit/>
            </a:bodyPr>
            <a:lstStyle/>
            <a:p>
              <a:r>
                <a:rPr lang="en-US" dirty="0" smtClean="0"/>
                <a:t>t8</a:t>
              </a:r>
              <a:endParaRPr lang="en-US" dirty="0"/>
            </a:p>
          </p:txBody>
        </p:sp>
        <p:sp>
          <p:nvSpPr>
            <p:cNvPr id="33" name="TextBox 32"/>
            <p:cNvSpPr txBox="1"/>
            <p:nvPr/>
          </p:nvSpPr>
          <p:spPr>
            <a:xfrm>
              <a:off x="2133600" y="4367645"/>
              <a:ext cx="378630" cy="369332"/>
            </a:xfrm>
            <a:prstGeom prst="rect">
              <a:avLst/>
            </a:prstGeom>
            <a:noFill/>
          </p:spPr>
          <p:txBody>
            <a:bodyPr wrap="none" rtlCol="0">
              <a:spAutoFit/>
            </a:bodyPr>
            <a:lstStyle/>
            <a:p>
              <a:r>
                <a:rPr lang="en-US" dirty="0" smtClean="0"/>
                <a:t>t9</a:t>
              </a:r>
              <a:endParaRPr lang="en-US" dirty="0"/>
            </a:p>
          </p:txBody>
        </p:sp>
        <p:sp>
          <p:nvSpPr>
            <p:cNvPr id="36" name="TextBox 35"/>
            <p:cNvSpPr txBox="1"/>
            <p:nvPr/>
          </p:nvSpPr>
          <p:spPr>
            <a:xfrm>
              <a:off x="228600" y="5791200"/>
              <a:ext cx="495649" cy="369332"/>
            </a:xfrm>
            <a:prstGeom prst="rect">
              <a:avLst/>
            </a:prstGeom>
            <a:noFill/>
          </p:spPr>
          <p:txBody>
            <a:bodyPr wrap="none" rtlCol="0">
              <a:spAutoFit/>
            </a:bodyPr>
            <a:lstStyle/>
            <a:p>
              <a:r>
                <a:rPr lang="en-US" dirty="0" smtClean="0"/>
                <a:t>t10</a:t>
              </a:r>
              <a:endParaRPr lang="en-US" dirty="0"/>
            </a:p>
          </p:txBody>
        </p:sp>
        <p:sp>
          <p:nvSpPr>
            <p:cNvPr id="38" name="TextBox 37"/>
            <p:cNvSpPr txBox="1"/>
            <p:nvPr/>
          </p:nvSpPr>
          <p:spPr>
            <a:xfrm>
              <a:off x="2573756" y="5791200"/>
              <a:ext cx="495649" cy="369332"/>
            </a:xfrm>
            <a:prstGeom prst="rect">
              <a:avLst/>
            </a:prstGeom>
            <a:noFill/>
          </p:spPr>
          <p:txBody>
            <a:bodyPr wrap="none" rtlCol="0">
              <a:spAutoFit/>
            </a:bodyPr>
            <a:lstStyle/>
            <a:p>
              <a:r>
                <a:rPr lang="en-US" dirty="0" smtClean="0"/>
                <a:t>t11</a:t>
              </a:r>
              <a:endParaRPr lang="en-US" dirty="0"/>
            </a:p>
          </p:txBody>
        </p:sp>
        <p:sp>
          <p:nvSpPr>
            <p:cNvPr id="59" name="TextBox 58"/>
            <p:cNvSpPr txBox="1"/>
            <p:nvPr/>
          </p:nvSpPr>
          <p:spPr>
            <a:xfrm>
              <a:off x="3809993" y="4800600"/>
              <a:ext cx="495649" cy="369332"/>
            </a:xfrm>
            <a:prstGeom prst="rect">
              <a:avLst/>
            </a:prstGeom>
            <a:noFill/>
          </p:spPr>
          <p:txBody>
            <a:bodyPr wrap="none" rtlCol="0">
              <a:spAutoFit/>
            </a:bodyPr>
            <a:lstStyle/>
            <a:p>
              <a:r>
                <a:rPr lang="en-US" dirty="0" smtClean="0"/>
                <a:t>t12</a:t>
              </a:r>
              <a:endParaRPr lang="en-US" dirty="0"/>
            </a:p>
          </p:txBody>
        </p:sp>
        <p:sp>
          <p:nvSpPr>
            <p:cNvPr id="60" name="TextBox 59"/>
            <p:cNvSpPr txBox="1"/>
            <p:nvPr/>
          </p:nvSpPr>
          <p:spPr>
            <a:xfrm>
              <a:off x="5007738" y="3104328"/>
              <a:ext cx="495649" cy="369332"/>
            </a:xfrm>
            <a:prstGeom prst="rect">
              <a:avLst/>
            </a:prstGeom>
            <a:noFill/>
          </p:spPr>
          <p:txBody>
            <a:bodyPr wrap="none" rtlCol="0">
              <a:spAutoFit/>
            </a:bodyPr>
            <a:lstStyle/>
            <a:p>
              <a:r>
                <a:rPr lang="en-US" dirty="0" smtClean="0"/>
                <a:t>t13</a:t>
              </a:r>
              <a:endParaRPr lang="en-US" dirty="0"/>
            </a:p>
          </p:txBody>
        </p:sp>
        <p:sp>
          <p:nvSpPr>
            <p:cNvPr id="68" name="TextBox 67"/>
            <p:cNvSpPr txBox="1"/>
            <p:nvPr/>
          </p:nvSpPr>
          <p:spPr>
            <a:xfrm>
              <a:off x="5976877" y="2743200"/>
              <a:ext cx="495649" cy="369332"/>
            </a:xfrm>
            <a:prstGeom prst="rect">
              <a:avLst/>
            </a:prstGeom>
            <a:noFill/>
          </p:spPr>
          <p:txBody>
            <a:bodyPr wrap="none" rtlCol="0">
              <a:spAutoFit/>
            </a:bodyPr>
            <a:lstStyle/>
            <a:p>
              <a:r>
                <a:rPr lang="en-US" dirty="0" smtClean="0"/>
                <a:t>t14</a:t>
              </a:r>
              <a:endParaRPr lang="en-US" dirty="0"/>
            </a:p>
          </p:txBody>
        </p:sp>
        <p:sp>
          <p:nvSpPr>
            <p:cNvPr id="70" name="TextBox 69"/>
            <p:cNvSpPr txBox="1"/>
            <p:nvPr/>
          </p:nvSpPr>
          <p:spPr>
            <a:xfrm>
              <a:off x="7227700" y="2895600"/>
              <a:ext cx="495649" cy="369332"/>
            </a:xfrm>
            <a:prstGeom prst="rect">
              <a:avLst/>
            </a:prstGeom>
            <a:noFill/>
          </p:spPr>
          <p:txBody>
            <a:bodyPr wrap="none" rtlCol="0">
              <a:spAutoFit/>
            </a:bodyPr>
            <a:lstStyle/>
            <a:p>
              <a:r>
                <a:rPr lang="en-US" dirty="0" smtClean="0"/>
                <a:t>t15</a:t>
              </a:r>
              <a:endParaRPr lang="en-US" dirty="0"/>
            </a:p>
          </p:txBody>
        </p:sp>
        <p:sp>
          <p:nvSpPr>
            <p:cNvPr id="99" name="TextBox 98"/>
            <p:cNvSpPr txBox="1"/>
            <p:nvPr/>
          </p:nvSpPr>
          <p:spPr>
            <a:xfrm>
              <a:off x="5437902" y="4012168"/>
              <a:ext cx="495649" cy="369332"/>
            </a:xfrm>
            <a:prstGeom prst="rect">
              <a:avLst/>
            </a:prstGeom>
            <a:noFill/>
          </p:spPr>
          <p:txBody>
            <a:bodyPr wrap="none" rtlCol="0">
              <a:spAutoFit/>
            </a:bodyPr>
            <a:lstStyle/>
            <a:p>
              <a:r>
                <a:rPr lang="en-US" dirty="0" smtClean="0"/>
                <a:t>t16</a:t>
              </a:r>
              <a:endParaRPr lang="en-US" dirty="0"/>
            </a:p>
          </p:txBody>
        </p:sp>
        <p:sp>
          <p:nvSpPr>
            <p:cNvPr id="100" name="TextBox 99"/>
            <p:cNvSpPr txBox="1"/>
            <p:nvPr/>
          </p:nvSpPr>
          <p:spPr>
            <a:xfrm>
              <a:off x="7484645" y="4092560"/>
              <a:ext cx="495649" cy="369332"/>
            </a:xfrm>
            <a:prstGeom prst="rect">
              <a:avLst/>
            </a:prstGeom>
            <a:noFill/>
          </p:spPr>
          <p:txBody>
            <a:bodyPr wrap="none" rtlCol="0">
              <a:spAutoFit/>
            </a:bodyPr>
            <a:lstStyle/>
            <a:p>
              <a:r>
                <a:rPr lang="en-US" dirty="0" smtClean="0"/>
                <a:t>t17</a:t>
              </a:r>
              <a:endParaRPr lang="en-US" dirty="0"/>
            </a:p>
          </p:txBody>
        </p:sp>
        <p:cxnSp>
          <p:nvCxnSpPr>
            <p:cNvPr id="102" name="Straight Arrow Connector 101"/>
            <p:cNvCxnSpPr>
              <a:stCxn id="84" idx="5"/>
            </p:cNvCxnSpPr>
            <p:nvPr/>
          </p:nvCxnSpPr>
          <p:spPr>
            <a:xfrm>
              <a:off x="3332205" y="3223069"/>
              <a:ext cx="531748" cy="11584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4465464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24" y="76200"/>
            <a:ext cx="6302176" cy="818147"/>
          </a:xfrm>
        </p:spPr>
        <p:txBody>
          <a:bodyPr>
            <a:noAutofit/>
          </a:bodyPr>
          <a:lstStyle/>
          <a:p>
            <a:r>
              <a:rPr lang="en-US" sz="2800" dirty="0"/>
              <a:t>Constructing a directed acyclic graph representing the computation of P-FIB(4)</a:t>
            </a:r>
          </a:p>
        </p:txBody>
      </p:sp>
      <p:sp>
        <p:nvSpPr>
          <p:cNvPr id="4" name="Rounded Rectangle 3"/>
          <p:cNvSpPr/>
          <p:nvPr/>
        </p:nvSpPr>
        <p:spPr>
          <a:xfrm>
            <a:off x="3581400" y="1447800"/>
            <a:ext cx="2319337" cy="9144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p:txBody>
      </p:sp>
      <p:sp>
        <p:nvSpPr>
          <p:cNvPr id="5" name="Rounded Rectangle 4"/>
          <p:cNvSpPr/>
          <p:nvPr/>
        </p:nvSpPr>
        <p:spPr>
          <a:xfrm>
            <a:off x="5029200" y="4267200"/>
            <a:ext cx="1066800"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FIB(1)</a:t>
            </a:r>
            <a:endParaRPr lang="en-US" dirty="0">
              <a:solidFill>
                <a:schemeClr val="tx1"/>
              </a:solidFill>
            </a:endParaRPr>
          </a:p>
        </p:txBody>
      </p:sp>
      <p:sp>
        <p:nvSpPr>
          <p:cNvPr id="7" name="Rounded Rectangle 6"/>
          <p:cNvSpPr/>
          <p:nvPr/>
        </p:nvSpPr>
        <p:spPr>
          <a:xfrm>
            <a:off x="2292110" y="2895600"/>
            <a:ext cx="2051290" cy="838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 name="Rounded Rectangle 7"/>
          <p:cNvSpPr/>
          <p:nvPr/>
        </p:nvSpPr>
        <p:spPr>
          <a:xfrm>
            <a:off x="3317754" y="4267200"/>
            <a:ext cx="1273295" cy="838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p:txBody>
      </p:sp>
      <p:sp>
        <p:nvSpPr>
          <p:cNvPr id="9" name="Rounded Rectangle 8"/>
          <p:cNvSpPr/>
          <p:nvPr/>
        </p:nvSpPr>
        <p:spPr>
          <a:xfrm>
            <a:off x="228600" y="4191000"/>
            <a:ext cx="1905000" cy="9906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p:txBody>
      </p:sp>
      <p:sp>
        <p:nvSpPr>
          <p:cNvPr id="10" name="Rounded Rectangle 9"/>
          <p:cNvSpPr/>
          <p:nvPr/>
        </p:nvSpPr>
        <p:spPr>
          <a:xfrm>
            <a:off x="1787285" y="5791200"/>
            <a:ext cx="1009650" cy="762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p:txBody>
      </p:sp>
      <p:sp>
        <p:nvSpPr>
          <p:cNvPr id="11" name="Rounded Rectangle 10"/>
          <p:cNvSpPr/>
          <p:nvPr/>
        </p:nvSpPr>
        <p:spPr>
          <a:xfrm>
            <a:off x="228600" y="5791200"/>
            <a:ext cx="1017917" cy="762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p:txBody>
      </p:sp>
      <p:sp>
        <p:nvSpPr>
          <p:cNvPr id="12" name="Rounded Rectangle 11"/>
          <p:cNvSpPr/>
          <p:nvPr/>
        </p:nvSpPr>
        <p:spPr>
          <a:xfrm>
            <a:off x="6934200" y="4259179"/>
            <a:ext cx="1085850" cy="9224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FIB(0)</a:t>
            </a:r>
            <a:endParaRPr lang="en-US" dirty="0">
              <a:solidFill>
                <a:schemeClr val="tx1"/>
              </a:solidFill>
            </a:endParaRPr>
          </a:p>
        </p:txBody>
      </p:sp>
      <p:sp>
        <p:nvSpPr>
          <p:cNvPr id="25" name="Oval 24"/>
          <p:cNvSpPr/>
          <p:nvPr/>
        </p:nvSpPr>
        <p:spPr>
          <a:xfrm>
            <a:off x="3767890" y="16002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430630" y="16182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93443" y="16383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438400"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101140"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863953"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314137"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976877"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739690"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61137" y="43434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786690" y="43815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67890" y="4419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520490" y="4419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349290" y="44196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02203" y="5943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167690" y="5943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a:stCxn id="25" idx="6"/>
            <a:endCxn id="26" idx="2"/>
          </p:cNvCxnSpPr>
          <p:nvPr/>
        </p:nvCxnSpPr>
        <p:spPr>
          <a:xfrm>
            <a:off x="4038600" y="17145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1" idx="6"/>
            <a:endCxn id="62" idx="2"/>
          </p:cNvCxnSpPr>
          <p:nvPr/>
        </p:nvCxnSpPr>
        <p:spPr>
          <a:xfrm>
            <a:off x="2709110"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64" idx="6"/>
            <a:endCxn id="65" idx="2"/>
          </p:cNvCxnSpPr>
          <p:nvPr/>
        </p:nvCxnSpPr>
        <p:spPr>
          <a:xfrm>
            <a:off x="5584847"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67" idx="6"/>
          </p:cNvCxnSpPr>
          <p:nvPr/>
        </p:nvCxnSpPr>
        <p:spPr>
          <a:xfrm>
            <a:off x="631847" y="44577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5029200" y="4267200"/>
            <a:ext cx="1066800" cy="838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p:txBody>
      </p:sp>
      <p:sp>
        <p:nvSpPr>
          <p:cNvPr id="35" name="Rounded Rectangle 34"/>
          <p:cNvSpPr/>
          <p:nvPr/>
        </p:nvSpPr>
        <p:spPr>
          <a:xfrm>
            <a:off x="5105400" y="2919662"/>
            <a:ext cx="2209800" cy="81413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 </a:t>
            </a:r>
            <a:endParaRPr lang="en-US" dirty="0">
              <a:solidFill>
                <a:schemeClr val="tx1"/>
              </a:solidFill>
            </a:endParaRPr>
          </a:p>
        </p:txBody>
      </p:sp>
      <p:sp>
        <p:nvSpPr>
          <p:cNvPr id="37" name="Rounded Rectangle 36"/>
          <p:cNvSpPr/>
          <p:nvPr/>
        </p:nvSpPr>
        <p:spPr>
          <a:xfrm>
            <a:off x="3317754" y="4267200"/>
            <a:ext cx="1273295" cy="8382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9" name="Rounded Rectangle 38"/>
          <p:cNvSpPr/>
          <p:nvPr/>
        </p:nvSpPr>
        <p:spPr>
          <a:xfrm>
            <a:off x="6934200" y="4259179"/>
            <a:ext cx="1085850" cy="92242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p:txBody>
      </p:sp>
      <p:sp>
        <p:nvSpPr>
          <p:cNvPr id="40" name="Oval 39"/>
          <p:cNvSpPr/>
          <p:nvPr/>
        </p:nvSpPr>
        <p:spPr>
          <a:xfrm>
            <a:off x="3767890" y="16002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430630" y="16182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193443" y="16383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438400"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101140"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863953"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314137" y="30099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976877" y="3027947"/>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739690"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61137" y="43434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253290" y="4361447"/>
            <a:ext cx="27071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86690" y="43815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767890" y="4419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520490" y="4419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349290" y="44196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p:cNvCxnSpPr>
            <a:stCxn id="40" idx="6"/>
            <a:endCxn id="41" idx="2"/>
          </p:cNvCxnSpPr>
          <p:nvPr/>
        </p:nvCxnSpPr>
        <p:spPr>
          <a:xfrm>
            <a:off x="4038600" y="17145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3" idx="6"/>
            <a:endCxn id="44" idx="2"/>
          </p:cNvCxnSpPr>
          <p:nvPr/>
        </p:nvCxnSpPr>
        <p:spPr>
          <a:xfrm>
            <a:off x="2709110"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6" idx="6"/>
            <a:endCxn id="47" idx="2"/>
          </p:cNvCxnSpPr>
          <p:nvPr/>
        </p:nvCxnSpPr>
        <p:spPr>
          <a:xfrm>
            <a:off x="5584847"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9" idx="6"/>
            <a:endCxn id="50" idx="2"/>
          </p:cNvCxnSpPr>
          <p:nvPr/>
        </p:nvCxnSpPr>
        <p:spPr>
          <a:xfrm>
            <a:off x="631847" y="4457700"/>
            <a:ext cx="621443" cy="1804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3767890" y="16002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430630" y="1618247"/>
            <a:ext cx="27071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193443" y="16383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438400" y="30099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101140" y="3027947"/>
            <a:ext cx="27071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863953"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314137" y="3009900"/>
            <a:ext cx="27071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976877" y="3027947"/>
            <a:ext cx="27071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6739690" y="3048000"/>
            <a:ext cx="27071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Arrow Connector 88"/>
          <p:cNvCxnSpPr>
            <a:stCxn id="76" idx="6"/>
            <a:endCxn id="78" idx="2"/>
          </p:cNvCxnSpPr>
          <p:nvPr/>
        </p:nvCxnSpPr>
        <p:spPr>
          <a:xfrm>
            <a:off x="4038600" y="17145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2" idx="6"/>
            <a:endCxn id="84" idx="2"/>
          </p:cNvCxnSpPr>
          <p:nvPr/>
        </p:nvCxnSpPr>
        <p:spPr>
          <a:xfrm>
            <a:off x="2709110"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86" idx="6"/>
            <a:endCxn id="87" idx="2"/>
          </p:cNvCxnSpPr>
          <p:nvPr/>
        </p:nvCxnSpPr>
        <p:spPr>
          <a:xfrm>
            <a:off x="5584847" y="3124200"/>
            <a:ext cx="392030" cy="18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76" idx="4"/>
            <a:endCxn id="82" idx="0"/>
          </p:cNvCxnSpPr>
          <p:nvPr/>
        </p:nvCxnSpPr>
        <p:spPr>
          <a:xfrm flipH="1">
            <a:off x="2573755" y="1828800"/>
            <a:ext cx="1329490" cy="11811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78" idx="4"/>
            <a:endCxn id="86" idx="0"/>
          </p:cNvCxnSpPr>
          <p:nvPr/>
        </p:nvCxnSpPr>
        <p:spPr>
          <a:xfrm>
            <a:off x="4565985" y="1846847"/>
            <a:ext cx="883507" cy="11630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88" idx="0"/>
            <a:endCxn id="80" idx="5"/>
          </p:cNvCxnSpPr>
          <p:nvPr/>
        </p:nvCxnSpPr>
        <p:spPr>
          <a:xfrm flipH="1" flipV="1">
            <a:off x="5424508" y="1833422"/>
            <a:ext cx="1450537" cy="1214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85" idx="0"/>
            <a:endCxn id="80" idx="4"/>
          </p:cNvCxnSpPr>
          <p:nvPr/>
        </p:nvCxnSpPr>
        <p:spPr>
          <a:xfrm flipV="1">
            <a:off x="3999308" y="1866900"/>
            <a:ext cx="1329490" cy="11811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82" idx="4"/>
            <a:endCxn id="49" idx="7"/>
          </p:cNvCxnSpPr>
          <p:nvPr/>
        </p:nvCxnSpPr>
        <p:spPr>
          <a:xfrm flipH="1">
            <a:off x="592202" y="3238500"/>
            <a:ext cx="1981553" cy="113837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51" idx="7"/>
            <a:endCxn id="85" idx="3"/>
          </p:cNvCxnSpPr>
          <p:nvPr/>
        </p:nvCxnSpPr>
        <p:spPr>
          <a:xfrm flipV="1">
            <a:off x="2017755" y="3243122"/>
            <a:ext cx="1885843" cy="11718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52" idx="0"/>
            <a:endCxn id="85" idx="4"/>
          </p:cNvCxnSpPr>
          <p:nvPr/>
        </p:nvCxnSpPr>
        <p:spPr>
          <a:xfrm flipV="1">
            <a:off x="3903245" y="3276600"/>
            <a:ext cx="96063"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7" idx="4"/>
            <a:endCxn id="74" idx="0"/>
          </p:cNvCxnSpPr>
          <p:nvPr/>
        </p:nvCxnSpPr>
        <p:spPr>
          <a:xfrm>
            <a:off x="496492" y="4572000"/>
            <a:ext cx="241066"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0" idx="4"/>
            <a:endCxn id="75" idx="1"/>
          </p:cNvCxnSpPr>
          <p:nvPr/>
        </p:nvCxnSpPr>
        <p:spPr>
          <a:xfrm>
            <a:off x="1388645" y="4590047"/>
            <a:ext cx="818690" cy="138703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4" idx="7"/>
            <a:endCxn id="69" idx="3"/>
          </p:cNvCxnSpPr>
          <p:nvPr/>
        </p:nvCxnSpPr>
        <p:spPr>
          <a:xfrm flipV="1">
            <a:off x="833268" y="4576622"/>
            <a:ext cx="993067" cy="14004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5" idx="0"/>
            <a:endCxn id="69" idx="4"/>
          </p:cNvCxnSpPr>
          <p:nvPr/>
        </p:nvCxnSpPr>
        <p:spPr>
          <a:xfrm flipH="1" flipV="1">
            <a:off x="1922045" y="4610100"/>
            <a:ext cx="381000" cy="13335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4" idx="4"/>
            <a:endCxn id="53" idx="0"/>
          </p:cNvCxnSpPr>
          <p:nvPr/>
        </p:nvCxnSpPr>
        <p:spPr>
          <a:xfrm>
            <a:off x="5449492" y="3238500"/>
            <a:ext cx="206353"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7" idx="5"/>
            <a:endCxn id="54" idx="1"/>
          </p:cNvCxnSpPr>
          <p:nvPr/>
        </p:nvCxnSpPr>
        <p:spPr>
          <a:xfrm>
            <a:off x="6207942" y="3223069"/>
            <a:ext cx="1180993" cy="12300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3" idx="6"/>
            <a:endCxn id="66" idx="3"/>
          </p:cNvCxnSpPr>
          <p:nvPr/>
        </p:nvCxnSpPr>
        <p:spPr>
          <a:xfrm flipV="1">
            <a:off x="5791200" y="3243122"/>
            <a:ext cx="988135" cy="12907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73" idx="0"/>
            <a:endCxn id="66" idx="5"/>
          </p:cNvCxnSpPr>
          <p:nvPr/>
        </p:nvCxnSpPr>
        <p:spPr>
          <a:xfrm flipH="1" flipV="1">
            <a:off x="6970755" y="3243122"/>
            <a:ext cx="513890" cy="11764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19866" y="1367135"/>
            <a:ext cx="2353890" cy="369332"/>
          </a:xfrm>
          <a:prstGeom prst="rect">
            <a:avLst/>
          </a:prstGeom>
          <a:noFill/>
        </p:spPr>
        <p:txBody>
          <a:bodyPr wrap="square" rtlCol="0">
            <a:spAutoFit/>
          </a:bodyPr>
          <a:lstStyle/>
          <a:p>
            <a:r>
              <a:rPr lang="en-US" dirty="0" smtClean="0"/>
              <a:t>Critical path</a:t>
            </a:r>
          </a:p>
        </p:txBody>
      </p:sp>
      <p:cxnSp>
        <p:nvCxnSpPr>
          <p:cNvPr id="16" name="Curved Connector 15"/>
          <p:cNvCxnSpPr>
            <a:stCxn id="3" idx="2"/>
          </p:cNvCxnSpPr>
          <p:nvPr/>
        </p:nvCxnSpPr>
        <p:spPr>
          <a:xfrm rot="16200000" flipH="1">
            <a:off x="674934" y="2458343"/>
            <a:ext cx="1844933" cy="401179"/>
          </a:xfrm>
          <a:prstGeom prst="curvedConnector3">
            <a:avLst/>
          </a:prstGeom>
          <a:ln>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581400" y="1367135"/>
            <a:ext cx="378630" cy="369332"/>
          </a:xfrm>
          <a:prstGeom prst="rect">
            <a:avLst/>
          </a:prstGeom>
          <a:noFill/>
        </p:spPr>
        <p:txBody>
          <a:bodyPr wrap="none" rtlCol="0">
            <a:spAutoFit/>
          </a:bodyPr>
          <a:lstStyle/>
          <a:p>
            <a:r>
              <a:rPr lang="en-US" dirty="0" smtClean="0"/>
              <a:t>t1</a:t>
            </a:r>
            <a:endParaRPr lang="en-US" dirty="0"/>
          </a:p>
        </p:txBody>
      </p:sp>
      <p:sp>
        <p:nvSpPr>
          <p:cNvPr id="14" name="TextBox 13"/>
          <p:cNvSpPr txBox="1"/>
          <p:nvPr/>
        </p:nvSpPr>
        <p:spPr>
          <a:xfrm>
            <a:off x="4571687" y="1230868"/>
            <a:ext cx="378630" cy="369332"/>
          </a:xfrm>
          <a:prstGeom prst="rect">
            <a:avLst/>
          </a:prstGeom>
          <a:noFill/>
        </p:spPr>
        <p:txBody>
          <a:bodyPr wrap="none" rtlCol="0">
            <a:spAutoFit/>
          </a:bodyPr>
          <a:lstStyle/>
          <a:p>
            <a:r>
              <a:rPr lang="en-US" dirty="0" smtClean="0"/>
              <a:t>t2</a:t>
            </a:r>
            <a:endParaRPr lang="en-US" dirty="0"/>
          </a:p>
        </p:txBody>
      </p:sp>
      <p:sp>
        <p:nvSpPr>
          <p:cNvPr id="18" name="TextBox 17"/>
          <p:cNvSpPr txBox="1"/>
          <p:nvPr/>
        </p:nvSpPr>
        <p:spPr>
          <a:xfrm>
            <a:off x="5655845" y="1600200"/>
            <a:ext cx="378630" cy="369332"/>
          </a:xfrm>
          <a:prstGeom prst="rect">
            <a:avLst/>
          </a:prstGeom>
          <a:noFill/>
        </p:spPr>
        <p:txBody>
          <a:bodyPr wrap="none" rtlCol="0">
            <a:spAutoFit/>
          </a:bodyPr>
          <a:lstStyle/>
          <a:p>
            <a:r>
              <a:rPr lang="en-US" dirty="0" smtClean="0"/>
              <a:t>t3</a:t>
            </a:r>
            <a:endParaRPr lang="en-US" dirty="0"/>
          </a:p>
        </p:txBody>
      </p:sp>
      <p:sp>
        <p:nvSpPr>
          <p:cNvPr id="21" name="TextBox 20"/>
          <p:cNvSpPr txBox="1"/>
          <p:nvPr/>
        </p:nvSpPr>
        <p:spPr>
          <a:xfrm>
            <a:off x="2133600" y="2743200"/>
            <a:ext cx="378630" cy="369332"/>
          </a:xfrm>
          <a:prstGeom prst="rect">
            <a:avLst/>
          </a:prstGeom>
          <a:noFill/>
        </p:spPr>
        <p:txBody>
          <a:bodyPr wrap="none" rtlCol="0">
            <a:spAutoFit/>
          </a:bodyPr>
          <a:lstStyle/>
          <a:p>
            <a:r>
              <a:rPr lang="en-US" dirty="0" smtClean="0"/>
              <a:t>t4</a:t>
            </a:r>
            <a:endParaRPr lang="en-US" dirty="0"/>
          </a:p>
        </p:txBody>
      </p:sp>
      <p:sp>
        <p:nvSpPr>
          <p:cNvPr id="23" name="TextBox 22"/>
          <p:cNvSpPr txBox="1"/>
          <p:nvPr/>
        </p:nvSpPr>
        <p:spPr>
          <a:xfrm>
            <a:off x="3317754" y="2919662"/>
            <a:ext cx="378630" cy="369332"/>
          </a:xfrm>
          <a:prstGeom prst="rect">
            <a:avLst/>
          </a:prstGeom>
          <a:noFill/>
        </p:spPr>
        <p:txBody>
          <a:bodyPr wrap="none" rtlCol="0">
            <a:spAutoFit/>
          </a:bodyPr>
          <a:lstStyle/>
          <a:p>
            <a:r>
              <a:rPr lang="en-US" dirty="0" smtClean="0"/>
              <a:t>t5</a:t>
            </a:r>
            <a:endParaRPr lang="en-US" dirty="0"/>
          </a:p>
        </p:txBody>
      </p:sp>
      <p:sp>
        <p:nvSpPr>
          <p:cNvPr id="28" name="TextBox 27"/>
          <p:cNvSpPr txBox="1"/>
          <p:nvPr/>
        </p:nvSpPr>
        <p:spPr>
          <a:xfrm>
            <a:off x="3809993" y="2743200"/>
            <a:ext cx="378630" cy="369332"/>
          </a:xfrm>
          <a:prstGeom prst="rect">
            <a:avLst/>
          </a:prstGeom>
          <a:noFill/>
        </p:spPr>
        <p:txBody>
          <a:bodyPr wrap="none" rtlCol="0">
            <a:spAutoFit/>
          </a:bodyPr>
          <a:lstStyle/>
          <a:p>
            <a:r>
              <a:rPr lang="en-US" dirty="0" smtClean="0"/>
              <a:t>t6</a:t>
            </a:r>
            <a:endParaRPr lang="en-US" dirty="0"/>
          </a:p>
        </p:txBody>
      </p:sp>
      <p:sp>
        <p:nvSpPr>
          <p:cNvPr id="30" name="TextBox 29"/>
          <p:cNvSpPr txBox="1"/>
          <p:nvPr/>
        </p:nvSpPr>
        <p:spPr>
          <a:xfrm>
            <a:off x="228600" y="4038600"/>
            <a:ext cx="378630" cy="369332"/>
          </a:xfrm>
          <a:prstGeom prst="rect">
            <a:avLst/>
          </a:prstGeom>
          <a:noFill/>
        </p:spPr>
        <p:txBody>
          <a:bodyPr wrap="none" rtlCol="0">
            <a:spAutoFit/>
          </a:bodyPr>
          <a:lstStyle/>
          <a:p>
            <a:r>
              <a:rPr lang="en-US" dirty="0" smtClean="0"/>
              <a:t>t7</a:t>
            </a:r>
            <a:endParaRPr lang="en-US" dirty="0"/>
          </a:p>
        </p:txBody>
      </p:sp>
      <p:sp>
        <p:nvSpPr>
          <p:cNvPr id="32" name="TextBox 31"/>
          <p:cNvSpPr txBox="1"/>
          <p:nvPr/>
        </p:nvSpPr>
        <p:spPr>
          <a:xfrm>
            <a:off x="1334685" y="3907894"/>
            <a:ext cx="378630" cy="369332"/>
          </a:xfrm>
          <a:prstGeom prst="rect">
            <a:avLst/>
          </a:prstGeom>
          <a:noFill/>
        </p:spPr>
        <p:txBody>
          <a:bodyPr wrap="none" rtlCol="0">
            <a:spAutoFit/>
          </a:bodyPr>
          <a:lstStyle/>
          <a:p>
            <a:r>
              <a:rPr lang="en-US" dirty="0" smtClean="0"/>
              <a:t>t8</a:t>
            </a:r>
            <a:endParaRPr lang="en-US" dirty="0"/>
          </a:p>
        </p:txBody>
      </p:sp>
      <p:sp>
        <p:nvSpPr>
          <p:cNvPr id="33" name="TextBox 32"/>
          <p:cNvSpPr txBox="1"/>
          <p:nvPr/>
        </p:nvSpPr>
        <p:spPr>
          <a:xfrm>
            <a:off x="2133600" y="4367645"/>
            <a:ext cx="378630" cy="369332"/>
          </a:xfrm>
          <a:prstGeom prst="rect">
            <a:avLst/>
          </a:prstGeom>
          <a:noFill/>
        </p:spPr>
        <p:txBody>
          <a:bodyPr wrap="none" rtlCol="0">
            <a:spAutoFit/>
          </a:bodyPr>
          <a:lstStyle/>
          <a:p>
            <a:r>
              <a:rPr lang="en-US" dirty="0" smtClean="0"/>
              <a:t>t9</a:t>
            </a:r>
            <a:endParaRPr lang="en-US" dirty="0"/>
          </a:p>
        </p:txBody>
      </p:sp>
      <p:sp>
        <p:nvSpPr>
          <p:cNvPr id="36" name="TextBox 35"/>
          <p:cNvSpPr txBox="1"/>
          <p:nvPr/>
        </p:nvSpPr>
        <p:spPr>
          <a:xfrm>
            <a:off x="228600" y="5791200"/>
            <a:ext cx="495649" cy="369332"/>
          </a:xfrm>
          <a:prstGeom prst="rect">
            <a:avLst/>
          </a:prstGeom>
          <a:noFill/>
        </p:spPr>
        <p:txBody>
          <a:bodyPr wrap="none" rtlCol="0">
            <a:spAutoFit/>
          </a:bodyPr>
          <a:lstStyle/>
          <a:p>
            <a:r>
              <a:rPr lang="en-US" dirty="0" smtClean="0"/>
              <a:t>t10</a:t>
            </a:r>
            <a:endParaRPr lang="en-US" dirty="0"/>
          </a:p>
        </p:txBody>
      </p:sp>
      <p:sp>
        <p:nvSpPr>
          <p:cNvPr id="38" name="TextBox 37"/>
          <p:cNvSpPr txBox="1"/>
          <p:nvPr/>
        </p:nvSpPr>
        <p:spPr>
          <a:xfrm>
            <a:off x="2573756" y="5791200"/>
            <a:ext cx="495649" cy="369332"/>
          </a:xfrm>
          <a:prstGeom prst="rect">
            <a:avLst/>
          </a:prstGeom>
          <a:noFill/>
        </p:spPr>
        <p:txBody>
          <a:bodyPr wrap="none" rtlCol="0">
            <a:spAutoFit/>
          </a:bodyPr>
          <a:lstStyle/>
          <a:p>
            <a:r>
              <a:rPr lang="en-US" dirty="0" smtClean="0"/>
              <a:t>t11</a:t>
            </a:r>
            <a:endParaRPr lang="en-US" dirty="0"/>
          </a:p>
        </p:txBody>
      </p:sp>
      <p:sp>
        <p:nvSpPr>
          <p:cNvPr id="59" name="TextBox 58"/>
          <p:cNvSpPr txBox="1"/>
          <p:nvPr/>
        </p:nvSpPr>
        <p:spPr>
          <a:xfrm>
            <a:off x="3809993" y="4800600"/>
            <a:ext cx="495649" cy="369332"/>
          </a:xfrm>
          <a:prstGeom prst="rect">
            <a:avLst/>
          </a:prstGeom>
          <a:noFill/>
        </p:spPr>
        <p:txBody>
          <a:bodyPr wrap="none" rtlCol="0">
            <a:spAutoFit/>
          </a:bodyPr>
          <a:lstStyle/>
          <a:p>
            <a:r>
              <a:rPr lang="en-US" dirty="0" smtClean="0"/>
              <a:t>t12</a:t>
            </a:r>
            <a:endParaRPr lang="en-US" dirty="0"/>
          </a:p>
        </p:txBody>
      </p:sp>
      <p:sp>
        <p:nvSpPr>
          <p:cNvPr id="60" name="TextBox 59"/>
          <p:cNvSpPr txBox="1"/>
          <p:nvPr/>
        </p:nvSpPr>
        <p:spPr>
          <a:xfrm>
            <a:off x="5007738" y="3104328"/>
            <a:ext cx="495649" cy="369332"/>
          </a:xfrm>
          <a:prstGeom prst="rect">
            <a:avLst/>
          </a:prstGeom>
          <a:noFill/>
        </p:spPr>
        <p:txBody>
          <a:bodyPr wrap="none" rtlCol="0">
            <a:spAutoFit/>
          </a:bodyPr>
          <a:lstStyle/>
          <a:p>
            <a:r>
              <a:rPr lang="en-US" dirty="0" smtClean="0"/>
              <a:t>t13</a:t>
            </a:r>
            <a:endParaRPr lang="en-US" dirty="0"/>
          </a:p>
        </p:txBody>
      </p:sp>
      <p:sp>
        <p:nvSpPr>
          <p:cNvPr id="68" name="TextBox 67"/>
          <p:cNvSpPr txBox="1"/>
          <p:nvPr/>
        </p:nvSpPr>
        <p:spPr>
          <a:xfrm>
            <a:off x="5976877" y="2743200"/>
            <a:ext cx="495649" cy="369332"/>
          </a:xfrm>
          <a:prstGeom prst="rect">
            <a:avLst/>
          </a:prstGeom>
          <a:noFill/>
        </p:spPr>
        <p:txBody>
          <a:bodyPr wrap="none" rtlCol="0">
            <a:spAutoFit/>
          </a:bodyPr>
          <a:lstStyle/>
          <a:p>
            <a:r>
              <a:rPr lang="en-US" dirty="0" smtClean="0"/>
              <a:t>t14</a:t>
            </a:r>
            <a:endParaRPr lang="en-US" dirty="0"/>
          </a:p>
        </p:txBody>
      </p:sp>
      <p:sp>
        <p:nvSpPr>
          <p:cNvPr id="70" name="TextBox 69"/>
          <p:cNvSpPr txBox="1"/>
          <p:nvPr/>
        </p:nvSpPr>
        <p:spPr>
          <a:xfrm>
            <a:off x="7227700" y="2895600"/>
            <a:ext cx="495649" cy="369332"/>
          </a:xfrm>
          <a:prstGeom prst="rect">
            <a:avLst/>
          </a:prstGeom>
          <a:noFill/>
        </p:spPr>
        <p:txBody>
          <a:bodyPr wrap="none" rtlCol="0">
            <a:spAutoFit/>
          </a:bodyPr>
          <a:lstStyle/>
          <a:p>
            <a:r>
              <a:rPr lang="en-US" dirty="0" smtClean="0"/>
              <a:t>t15</a:t>
            </a:r>
            <a:endParaRPr lang="en-US" dirty="0"/>
          </a:p>
        </p:txBody>
      </p:sp>
      <p:sp>
        <p:nvSpPr>
          <p:cNvPr id="99" name="TextBox 98"/>
          <p:cNvSpPr txBox="1"/>
          <p:nvPr/>
        </p:nvSpPr>
        <p:spPr>
          <a:xfrm>
            <a:off x="5437902" y="4012168"/>
            <a:ext cx="495649" cy="369332"/>
          </a:xfrm>
          <a:prstGeom prst="rect">
            <a:avLst/>
          </a:prstGeom>
          <a:noFill/>
        </p:spPr>
        <p:txBody>
          <a:bodyPr wrap="none" rtlCol="0">
            <a:spAutoFit/>
          </a:bodyPr>
          <a:lstStyle/>
          <a:p>
            <a:r>
              <a:rPr lang="en-US" dirty="0" smtClean="0"/>
              <a:t>t16</a:t>
            </a:r>
            <a:endParaRPr lang="en-US" dirty="0"/>
          </a:p>
        </p:txBody>
      </p:sp>
      <p:sp>
        <p:nvSpPr>
          <p:cNvPr id="100" name="TextBox 99"/>
          <p:cNvSpPr txBox="1"/>
          <p:nvPr/>
        </p:nvSpPr>
        <p:spPr>
          <a:xfrm>
            <a:off x="7484645" y="4092560"/>
            <a:ext cx="495649" cy="369332"/>
          </a:xfrm>
          <a:prstGeom prst="rect">
            <a:avLst/>
          </a:prstGeom>
          <a:noFill/>
        </p:spPr>
        <p:txBody>
          <a:bodyPr wrap="none" rtlCol="0">
            <a:spAutoFit/>
          </a:bodyPr>
          <a:lstStyle/>
          <a:p>
            <a:r>
              <a:rPr lang="en-US" dirty="0" smtClean="0"/>
              <a:t>t17</a:t>
            </a:r>
            <a:endParaRPr lang="en-US" dirty="0"/>
          </a:p>
        </p:txBody>
      </p:sp>
      <p:sp>
        <p:nvSpPr>
          <p:cNvPr id="20" name="TextBox 19"/>
          <p:cNvSpPr txBox="1"/>
          <p:nvPr/>
        </p:nvSpPr>
        <p:spPr>
          <a:xfrm>
            <a:off x="3200400" y="5283562"/>
            <a:ext cx="5943600" cy="1200329"/>
          </a:xfrm>
          <a:prstGeom prst="rect">
            <a:avLst/>
          </a:prstGeom>
          <a:noFill/>
        </p:spPr>
        <p:txBody>
          <a:bodyPr wrap="square" rtlCol="0">
            <a:spAutoFit/>
          </a:bodyPr>
          <a:lstStyle/>
          <a:p>
            <a:r>
              <a:rPr lang="en-US" dirty="0" smtClean="0"/>
              <a:t>T1 (Work) = the number of the set: </a:t>
            </a:r>
          </a:p>
          <a:p>
            <a:r>
              <a:rPr lang="en-US" dirty="0" smtClean="0"/>
              <a:t>{ t1, t4, t7, t10, t8, t11, t9, t5, t12, t6, t2, t13, t16, t14, t17, t15, t3} </a:t>
            </a:r>
          </a:p>
          <a:p>
            <a:r>
              <a:rPr lang="en-US" dirty="0" smtClean="0"/>
              <a:t>= 17</a:t>
            </a:r>
            <a:endParaRPr lang="en-US" dirty="0"/>
          </a:p>
        </p:txBody>
      </p:sp>
      <p:cxnSp>
        <p:nvCxnSpPr>
          <p:cNvPr id="102" name="Straight Arrow Connector 101"/>
          <p:cNvCxnSpPr>
            <a:stCxn id="84" idx="4"/>
            <a:endCxn id="52" idx="1"/>
          </p:cNvCxnSpPr>
          <p:nvPr/>
        </p:nvCxnSpPr>
        <p:spPr>
          <a:xfrm>
            <a:off x="3236495" y="3256547"/>
            <a:ext cx="571040" cy="11965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15026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Laws:</a:t>
            </a:r>
            <a:br>
              <a:rPr lang="en-US" dirty="0" smtClean="0"/>
            </a:br>
            <a:r>
              <a:rPr lang="en-US" dirty="0" smtClean="0"/>
              <a:t>Work Law and Span Law </a:t>
            </a:r>
            <a:endParaRPr lang="en-US" dirty="0"/>
          </a:p>
        </p:txBody>
      </p:sp>
      <p:sp>
        <p:nvSpPr>
          <p:cNvPr id="3" name="Content Placeholder 2"/>
          <p:cNvSpPr>
            <a:spLocks noGrp="1"/>
          </p:cNvSpPr>
          <p:nvPr>
            <p:ph idx="1"/>
          </p:nvPr>
        </p:nvSpPr>
        <p:spPr>
          <a:xfrm>
            <a:off x="457200" y="1600200"/>
            <a:ext cx="7467600" cy="4525963"/>
          </a:xfrm>
        </p:spPr>
        <p:txBody>
          <a:bodyPr>
            <a:normAutofit fontScale="85000" lnSpcReduction="10000"/>
          </a:bodyPr>
          <a:lstStyle/>
          <a:p>
            <a:r>
              <a:rPr lang="en-US" dirty="0" smtClean="0"/>
              <a:t>For an ideal parallel computer with </a:t>
            </a:r>
            <a:r>
              <a:rPr lang="en-US" i="1" dirty="0" smtClean="0"/>
              <a:t>P</a:t>
            </a:r>
            <a:r>
              <a:rPr lang="en-US" dirty="0" smtClean="0"/>
              <a:t> processors,</a:t>
            </a:r>
          </a:p>
          <a:p>
            <a:r>
              <a:rPr lang="en-US" dirty="0" smtClean="0"/>
              <a:t>In </a:t>
            </a:r>
            <a:r>
              <a:rPr lang="en-US" dirty="0"/>
              <a:t>one step, </a:t>
            </a:r>
            <a:r>
              <a:rPr lang="en-US" dirty="0" smtClean="0"/>
              <a:t>it can do at most </a:t>
            </a:r>
            <a:r>
              <a:rPr lang="en-US" i="1" dirty="0" smtClean="0"/>
              <a:t>P</a:t>
            </a:r>
            <a:r>
              <a:rPr lang="en-US" dirty="0" smtClean="0"/>
              <a:t> units of work, and thus in </a:t>
            </a:r>
            <a:r>
              <a:rPr lang="en-US" i="1" dirty="0" smtClean="0"/>
              <a:t>T</a:t>
            </a:r>
            <a:r>
              <a:rPr lang="en-US" sz="2000" i="1" dirty="0" smtClean="0"/>
              <a:t>P</a:t>
            </a:r>
            <a:r>
              <a:rPr lang="en-US" dirty="0" smtClean="0"/>
              <a:t> time, it can perform at most </a:t>
            </a:r>
            <a:r>
              <a:rPr lang="en-US" i="1" dirty="0" smtClean="0"/>
              <a:t>PT</a:t>
            </a:r>
            <a:r>
              <a:rPr lang="en-US" sz="2000" i="1" dirty="0" smtClean="0"/>
              <a:t>P</a:t>
            </a:r>
            <a:r>
              <a:rPr lang="en-US" dirty="0" smtClean="0"/>
              <a:t> work. Since the total work to do is </a:t>
            </a:r>
            <a:r>
              <a:rPr lang="en-US" i="1" dirty="0" smtClean="0"/>
              <a:t>T</a:t>
            </a:r>
            <a:r>
              <a:rPr lang="en-US" sz="2000" i="1" dirty="0" smtClean="0"/>
              <a:t>1</a:t>
            </a:r>
            <a:r>
              <a:rPr lang="en-US" dirty="0" smtClean="0"/>
              <a:t>, so we have </a:t>
            </a:r>
            <a:r>
              <a:rPr lang="en-US" i="1" dirty="0" smtClean="0"/>
              <a:t>PT</a:t>
            </a:r>
            <a:r>
              <a:rPr lang="en-US" sz="2000" i="1" dirty="0" smtClean="0"/>
              <a:t>P</a:t>
            </a:r>
            <a:r>
              <a:rPr lang="en-US" dirty="0" smtClean="0"/>
              <a:t>≥</a:t>
            </a:r>
            <a:r>
              <a:rPr lang="en-US" i="1" dirty="0" smtClean="0"/>
              <a:t>T</a:t>
            </a:r>
            <a:r>
              <a:rPr lang="en-US" sz="2000" i="1" dirty="0" smtClean="0"/>
              <a:t>1</a:t>
            </a:r>
            <a:r>
              <a:rPr lang="en-US" dirty="0" smtClean="0"/>
              <a:t>.  Divided by </a:t>
            </a:r>
            <a:r>
              <a:rPr lang="en-US" i="1" dirty="0" smtClean="0"/>
              <a:t>P</a:t>
            </a:r>
            <a:r>
              <a:rPr lang="en-US" dirty="0" smtClean="0"/>
              <a:t> yields the </a:t>
            </a:r>
            <a:r>
              <a:rPr lang="en-US" b="1" dirty="0" smtClean="0"/>
              <a:t>work law</a:t>
            </a:r>
            <a:r>
              <a:rPr lang="en-US" dirty="0" smtClean="0"/>
              <a:t>:</a:t>
            </a:r>
          </a:p>
          <a:p>
            <a:pPr marL="0" indent="0" algn="ctr">
              <a:buNone/>
            </a:pPr>
            <a:r>
              <a:rPr lang="en-US" i="1" dirty="0" smtClean="0"/>
              <a:t>T</a:t>
            </a:r>
            <a:r>
              <a:rPr lang="en-US" sz="2000" i="1" dirty="0" smtClean="0"/>
              <a:t>P</a:t>
            </a:r>
            <a:r>
              <a:rPr lang="en-US" dirty="0"/>
              <a:t> </a:t>
            </a:r>
            <a:r>
              <a:rPr lang="en-US" dirty="0" smtClean="0"/>
              <a:t>≥ </a:t>
            </a:r>
            <a:r>
              <a:rPr lang="en-US" i="1" dirty="0" smtClean="0"/>
              <a:t>T</a:t>
            </a:r>
            <a:r>
              <a:rPr lang="en-US" sz="2000" i="1" dirty="0" smtClean="0"/>
              <a:t>1</a:t>
            </a:r>
            <a:r>
              <a:rPr lang="en-US" i="1" dirty="0" smtClean="0"/>
              <a:t>/P</a:t>
            </a:r>
            <a:r>
              <a:rPr lang="zh-CN" altLang="en-US" i="1" dirty="0" smtClean="0"/>
              <a:t> </a:t>
            </a:r>
            <a:endParaRPr lang="en-US" i="1" dirty="0" smtClean="0"/>
          </a:p>
          <a:p>
            <a:r>
              <a:rPr lang="en-US" i="1" dirty="0" smtClean="0"/>
              <a:t>It </a:t>
            </a:r>
            <a:r>
              <a:rPr lang="en-US" dirty="0" smtClean="0"/>
              <a:t>cannot run any faster than a machine with an unlimited number of processors. Thus, the </a:t>
            </a:r>
            <a:r>
              <a:rPr lang="en-US" b="1" dirty="0" smtClean="0"/>
              <a:t>span law </a:t>
            </a:r>
            <a:r>
              <a:rPr lang="en-US" dirty="0" smtClean="0"/>
              <a:t>follows:</a:t>
            </a:r>
          </a:p>
          <a:p>
            <a:pPr marL="0" indent="0" algn="ctr">
              <a:buNone/>
            </a:pPr>
            <a:r>
              <a:rPr lang="en-US" dirty="0" smtClean="0"/>
              <a:t>T</a:t>
            </a:r>
            <a:r>
              <a:rPr lang="en-US" sz="2300" dirty="0" smtClean="0"/>
              <a:t>P</a:t>
            </a:r>
            <a:r>
              <a:rPr lang="en-US" dirty="0" smtClean="0"/>
              <a:t> ≥ T∞ </a:t>
            </a:r>
            <a:endParaRPr lang="en-US" i="1" dirty="0"/>
          </a:p>
          <a:p>
            <a:pPr marL="0" indent="0" algn="ctr">
              <a:buNone/>
            </a:pPr>
            <a:endParaRPr lang="en-US" i="1" dirty="0"/>
          </a:p>
        </p:txBody>
      </p:sp>
    </p:spTree>
    <p:extLst>
      <p:ext uri="{BB962C8B-B14F-4D97-AF65-F5344CB8AC3E}">
        <p14:creationId xmlns:p14="http://schemas.microsoft.com/office/powerpoint/2010/main" val="422036347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649" y="152400"/>
            <a:ext cx="1851951" cy="816383"/>
          </a:xfrm>
        </p:spPr>
        <p:txBody>
          <a:bodyPr>
            <a:noAutofit/>
          </a:bodyPr>
          <a:lstStyle/>
          <a:p>
            <a:r>
              <a:rPr lang="en-US" sz="1800" dirty="0" smtClean="0"/>
              <a:t>Actual Running Time with P Processors</a:t>
            </a:r>
            <a:endParaRPr lang="en-US" sz="1800" dirty="0"/>
          </a:p>
        </p:txBody>
      </p:sp>
      <p:sp>
        <p:nvSpPr>
          <p:cNvPr id="32" name="TextBox 31"/>
          <p:cNvSpPr txBox="1"/>
          <p:nvPr/>
        </p:nvSpPr>
        <p:spPr>
          <a:xfrm>
            <a:off x="4663650" y="5859680"/>
            <a:ext cx="869149" cy="369332"/>
          </a:xfrm>
          <a:prstGeom prst="rect">
            <a:avLst/>
          </a:prstGeom>
          <a:noFill/>
        </p:spPr>
        <p:txBody>
          <a:bodyPr wrap="none" rtlCol="0">
            <a:spAutoFit/>
          </a:bodyPr>
          <a:lstStyle/>
          <a:p>
            <a:r>
              <a:rPr lang="en-US" dirty="0" smtClean="0"/>
              <a:t>T1 = 17</a:t>
            </a:r>
            <a:endParaRPr lang="en-US" dirty="0"/>
          </a:p>
        </p:txBody>
      </p:sp>
      <p:sp>
        <p:nvSpPr>
          <p:cNvPr id="14" name="TextBox 13"/>
          <p:cNvSpPr txBox="1"/>
          <p:nvPr/>
        </p:nvSpPr>
        <p:spPr>
          <a:xfrm>
            <a:off x="362366" y="2380141"/>
            <a:ext cx="1375698" cy="369332"/>
          </a:xfrm>
          <a:prstGeom prst="rect">
            <a:avLst/>
          </a:prstGeom>
          <a:noFill/>
        </p:spPr>
        <p:txBody>
          <a:bodyPr wrap="none" rtlCol="0">
            <a:spAutoFit/>
          </a:bodyPr>
          <a:lstStyle/>
          <a:p>
            <a:r>
              <a:rPr lang="en-US" dirty="0" smtClean="0"/>
              <a:t>Assume P</a:t>
            </a:r>
            <a:r>
              <a:rPr lang="en-US" dirty="0"/>
              <a:t>= </a:t>
            </a:r>
            <a:r>
              <a:rPr lang="en-US" dirty="0" smtClean="0"/>
              <a:t>1</a:t>
            </a:r>
            <a:endParaRPr lang="en-US" dirty="0"/>
          </a:p>
        </p:txBody>
      </p:sp>
      <p:sp>
        <p:nvSpPr>
          <p:cNvPr id="29" name="Rounded Rectangle 28"/>
          <p:cNvSpPr/>
          <p:nvPr/>
        </p:nvSpPr>
        <p:spPr>
          <a:xfrm>
            <a:off x="5444862" y="107565"/>
            <a:ext cx="1496022" cy="61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endParaRPr lang="en-US" sz="1200" dirty="0">
              <a:solidFill>
                <a:schemeClr val="tx1"/>
              </a:solidFill>
            </a:endParaRPr>
          </a:p>
        </p:txBody>
      </p:sp>
      <p:sp>
        <p:nvSpPr>
          <p:cNvPr id="30" name="Rounded Rectangle 29"/>
          <p:cNvSpPr/>
          <p:nvPr/>
        </p:nvSpPr>
        <p:spPr>
          <a:xfrm>
            <a:off x="6378724" y="2001689"/>
            <a:ext cx="688109" cy="5631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r>
              <a:rPr lang="en-US" sz="1200" dirty="0" smtClean="0">
                <a:solidFill>
                  <a:schemeClr val="tx1"/>
                </a:solidFill>
              </a:rPr>
              <a:t>FIB(1)</a:t>
            </a:r>
            <a:endParaRPr lang="en-US" sz="1200" dirty="0">
              <a:solidFill>
                <a:schemeClr val="tx1"/>
              </a:solidFill>
            </a:endParaRPr>
          </a:p>
        </p:txBody>
      </p:sp>
      <p:sp>
        <p:nvSpPr>
          <p:cNvPr id="31" name="Rounded Rectangle 30"/>
          <p:cNvSpPr/>
          <p:nvPr/>
        </p:nvSpPr>
        <p:spPr>
          <a:xfrm>
            <a:off x="4613242" y="1080223"/>
            <a:ext cx="1323126" cy="56311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34" name="Rounded Rectangle 33"/>
          <p:cNvSpPr/>
          <p:nvPr/>
        </p:nvSpPr>
        <p:spPr>
          <a:xfrm>
            <a:off x="5274805" y="2001689"/>
            <a:ext cx="821303" cy="56311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endParaRPr lang="en-US" sz="1200" dirty="0">
              <a:solidFill>
                <a:schemeClr val="tx1"/>
              </a:solidFill>
            </a:endParaRPr>
          </a:p>
        </p:txBody>
      </p:sp>
      <p:sp>
        <p:nvSpPr>
          <p:cNvPr id="37" name="Rounded Rectangle 36"/>
          <p:cNvSpPr/>
          <p:nvPr/>
        </p:nvSpPr>
        <p:spPr>
          <a:xfrm>
            <a:off x="3282234" y="1950497"/>
            <a:ext cx="1228766" cy="66550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endParaRPr lang="en-US" sz="1200" dirty="0">
              <a:solidFill>
                <a:schemeClr val="tx1"/>
              </a:solidFill>
            </a:endParaRPr>
          </a:p>
        </p:txBody>
      </p:sp>
      <p:sp>
        <p:nvSpPr>
          <p:cNvPr id="38" name="Rounded Rectangle 37"/>
          <p:cNvSpPr/>
          <p:nvPr/>
        </p:nvSpPr>
        <p:spPr>
          <a:xfrm>
            <a:off x="4287619" y="3025540"/>
            <a:ext cx="651246" cy="51192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endParaRPr lang="en-US" sz="1200" dirty="0">
              <a:solidFill>
                <a:schemeClr val="tx1"/>
              </a:solidFill>
            </a:endParaRPr>
          </a:p>
        </p:txBody>
      </p:sp>
      <p:sp>
        <p:nvSpPr>
          <p:cNvPr id="42" name="Rounded Rectangle 41"/>
          <p:cNvSpPr/>
          <p:nvPr/>
        </p:nvSpPr>
        <p:spPr>
          <a:xfrm>
            <a:off x="3316102" y="3025540"/>
            <a:ext cx="656578" cy="51192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endParaRPr lang="en-US" sz="1200" dirty="0">
              <a:solidFill>
                <a:schemeClr val="tx1"/>
              </a:solidFill>
            </a:endParaRPr>
          </a:p>
        </p:txBody>
      </p:sp>
      <p:sp>
        <p:nvSpPr>
          <p:cNvPr id="44" name="Rounded Rectangle 43"/>
          <p:cNvSpPr/>
          <p:nvPr/>
        </p:nvSpPr>
        <p:spPr>
          <a:xfrm>
            <a:off x="7607490" y="1996301"/>
            <a:ext cx="700397" cy="61969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r>
              <a:rPr lang="en-US" sz="1200" dirty="0" smtClean="0">
                <a:solidFill>
                  <a:schemeClr val="tx1"/>
                </a:solidFill>
              </a:rPr>
              <a:t>FIB(0)</a:t>
            </a:r>
            <a:endParaRPr lang="en-US" sz="1200" dirty="0">
              <a:solidFill>
                <a:schemeClr val="tx1"/>
              </a:solidFill>
            </a:endParaRPr>
          </a:p>
        </p:txBody>
      </p:sp>
      <p:sp>
        <p:nvSpPr>
          <p:cNvPr id="45" name="Oval 44"/>
          <p:cNvSpPr/>
          <p:nvPr/>
        </p:nvSpPr>
        <p:spPr>
          <a:xfrm>
            <a:off x="5565152" y="209950"/>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 name="Oval 45"/>
          <p:cNvSpPr/>
          <p:nvPr/>
        </p:nvSpPr>
        <p:spPr>
          <a:xfrm>
            <a:off x="5992634" y="222074"/>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7" name="Oval 46"/>
          <p:cNvSpPr/>
          <p:nvPr/>
        </p:nvSpPr>
        <p:spPr>
          <a:xfrm>
            <a:off x="6484664" y="235546"/>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8" name="Oval 47"/>
          <p:cNvSpPr/>
          <p:nvPr/>
        </p:nvSpPr>
        <p:spPr>
          <a:xfrm>
            <a:off x="4707602" y="1157012"/>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9" name="Oval 48"/>
          <p:cNvSpPr/>
          <p:nvPr/>
        </p:nvSpPr>
        <p:spPr>
          <a:xfrm>
            <a:off x="5135084" y="1169137"/>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0" name="Oval 49"/>
          <p:cNvSpPr/>
          <p:nvPr/>
        </p:nvSpPr>
        <p:spPr>
          <a:xfrm>
            <a:off x="5627115" y="1182609"/>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1" name="Oval 50"/>
          <p:cNvSpPr/>
          <p:nvPr/>
        </p:nvSpPr>
        <p:spPr>
          <a:xfrm>
            <a:off x="6562515" y="1157012"/>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2" name="Oval 51"/>
          <p:cNvSpPr/>
          <p:nvPr/>
        </p:nvSpPr>
        <p:spPr>
          <a:xfrm>
            <a:off x="6989996" y="1169137"/>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3" name="Oval 52"/>
          <p:cNvSpPr/>
          <p:nvPr/>
        </p:nvSpPr>
        <p:spPr>
          <a:xfrm>
            <a:off x="7482027" y="1182609"/>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4" name="Oval 53"/>
          <p:cNvSpPr/>
          <p:nvPr/>
        </p:nvSpPr>
        <p:spPr>
          <a:xfrm>
            <a:off x="3367723" y="2052882"/>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5" name="Oval 54"/>
          <p:cNvSpPr/>
          <p:nvPr/>
        </p:nvSpPr>
        <p:spPr>
          <a:xfrm>
            <a:off x="4287235" y="2078478"/>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6" name="Oval 55"/>
          <p:cNvSpPr/>
          <p:nvPr/>
        </p:nvSpPr>
        <p:spPr>
          <a:xfrm>
            <a:off x="5565152" y="2104074"/>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7" name="Oval 56"/>
          <p:cNvSpPr/>
          <p:nvPr/>
        </p:nvSpPr>
        <p:spPr>
          <a:xfrm>
            <a:off x="6695617" y="2104074"/>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8" name="Oval 57"/>
          <p:cNvSpPr/>
          <p:nvPr/>
        </p:nvSpPr>
        <p:spPr>
          <a:xfrm>
            <a:off x="7875232" y="2104074"/>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0" name="Oval 59"/>
          <p:cNvSpPr/>
          <p:nvPr/>
        </p:nvSpPr>
        <p:spPr>
          <a:xfrm>
            <a:off x="3523216" y="3127926"/>
            <a:ext cx="174614" cy="1535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1" name="Oval 60"/>
          <p:cNvSpPr/>
          <p:nvPr/>
        </p:nvSpPr>
        <p:spPr>
          <a:xfrm>
            <a:off x="4532988" y="3127926"/>
            <a:ext cx="174614" cy="1535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62" name="Straight Arrow Connector 61"/>
          <p:cNvCxnSpPr>
            <a:stCxn id="45" idx="6"/>
            <a:endCxn id="46" idx="2"/>
          </p:cNvCxnSpPr>
          <p:nvPr/>
        </p:nvCxnSpPr>
        <p:spPr>
          <a:xfrm>
            <a:off x="5739766" y="286739"/>
            <a:ext cx="252868" cy="12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48" idx="6"/>
            <a:endCxn id="49" idx="2"/>
          </p:cNvCxnSpPr>
          <p:nvPr/>
        </p:nvCxnSpPr>
        <p:spPr>
          <a:xfrm>
            <a:off x="4882216" y="1233801"/>
            <a:ext cx="252868" cy="12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1" idx="6"/>
            <a:endCxn id="52" idx="2"/>
          </p:cNvCxnSpPr>
          <p:nvPr/>
        </p:nvCxnSpPr>
        <p:spPr>
          <a:xfrm>
            <a:off x="6737128" y="1233801"/>
            <a:ext cx="252868" cy="12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4" idx="6"/>
          </p:cNvCxnSpPr>
          <p:nvPr/>
        </p:nvCxnSpPr>
        <p:spPr>
          <a:xfrm>
            <a:off x="3542337" y="2129671"/>
            <a:ext cx="252868" cy="12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Rounded Rectangle 65"/>
          <p:cNvSpPr/>
          <p:nvPr/>
        </p:nvSpPr>
        <p:spPr>
          <a:xfrm>
            <a:off x="6378724" y="2001689"/>
            <a:ext cx="688109" cy="56311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endParaRPr lang="en-US" sz="1200" dirty="0">
              <a:solidFill>
                <a:schemeClr val="tx1"/>
              </a:solidFill>
            </a:endParaRPr>
          </a:p>
        </p:txBody>
      </p:sp>
      <p:sp>
        <p:nvSpPr>
          <p:cNvPr id="67" name="Rounded Rectangle 66"/>
          <p:cNvSpPr/>
          <p:nvPr/>
        </p:nvSpPr>
        <p:spPr>
          <a:xfrm>
            <a:off x="6427875" y="1096389"/>
            <a:ext cx="1425369" cy="54695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r>
              <a:rPr lang="en-US" sz="1200" dirty="0" smtClean="0">
                <a:solidFill>
                  <a:schemeClr val="tx1"/>
                </a:solidFill>
              </a:rPr>
              <a:t> </a:t>
            </a:r>
            <a:endParaRPr lang="en-US" sz="1200" dirty="0">
              <a:solidFill>
                <a:schemeClr val="tx1"/>
              </a:solidFill>
            </a:endParaRPr>
          </a:p>
        </p:txBody>
      </p:sp>
      <p:sp>
        <p:nvSpPr>
          <p:cNvPr id="68" name="Rounded Rectangle 67"/>
          <p:cNvSpPr/>
          <p:nvPr/>
        </p:nvSpPr>
        <p:spPr>
          <a:xfrm>
            <a:off x="5274805" y="2001689"/>
            <a:ext cx="821303" cy="56311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9" name="Rounded Rectangle 68"/>
          <p:cNvSpPr/>
          <p:nvPr/>
        </p:nvSpPr>
        <p:spPr>
          <a:xfrm>
            <a:off x="7607490" y="1996301"/>
            <a:ext cx="700397" cy="619699"/>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endParaRPr lang="en-US" sz="1200" dirty="0">
              <a:solidFill>
                <a:schemeClr val="tx1"/>
              </a:solidFill>
            </a:endParaRPr>
          </a:p>
        </p:txBody>
      </p:sp>
      <p:sp>
        <p:nvSpPr>
          <p:cNvPr id="70" name="Oval 69"/>
          <p:cNvSpPr/>
          <p:nvPr/>
        </p:nvSpPr>
        <p:spPr>
          <a:xfrm>
            <a:off x="5565152" y="209950"/>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1" name="Oval 70"/>
          <p:cNvSpPr/>
          <p:nvPr/>
        </p:nvSpPr>
        <p:spPr>
          <a:xfrm>
            <a:off x="5992634" y="222074"/>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2" name="Oval 71"/>
          <p:cNvSpPr/>
          <p:nvPr/>
        </p:nvSpPr>
        <p:spPr>
          <a:xfrm>
            <a:off x="6484664" y="235546"/>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3" name="Oval 72"/>
          <p:cNvSpPr/>
          <p:nvPr/>
        </p:nvSpPr>
        <p:spPr>
          <a:xfrm>
            <a:off x="4707602" y="1157012"/>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4" name="Oval 73"/>
          <p:cNvSpPr/>
          <p:nvPr/>
        </p:nvSpPr>
        <p:spPr>
          <a:xfrm>
            <a:off x="5135084" y="1169137"/>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5" name="Oval 74"/>
          <p:cNvSpPr/>
          <p:nvPr/>
        </p:nvSpPr>
        <p:spPr>
          <a:xfrm>
            <a:off x="5627115" y="1182609"/>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6" name="Oval 75"/>
          <p:cNvSpPr/>
          <p:nvPr/>
        </p:nvSpPr>
        <p:spPr>
          <a:xfrm>
            <a:off x="6562515" y="1157012"/>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7" name="Oval 76"/>
          <p:cNvSpPr/>
          <p:nvPr/>
        </p:nvSpPr>
        <p:spPr>
          <a:xfrm>
            <a:off x="6989996" y="1169137"/>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8" name="Oval 77"/>
          <p:cNvSpPr/>
          <p:nvPr/>
        </p:nvSpPr>
        <p:spPr>
          <a:xfrm>
            <a:off x="7482027" y="1182609"/>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9" name="Oval 78"/>
          <p:cNvSpPr/>
          <p:nvPr/>
        </p:nvSpPr>
        <p:spPr>
          <a:xfrm>
            <a:off x="3367723" y="2052882"/>
            <a:ext cx="174614" cy="1535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0" name="Oval 79"/>
          <p:cNvSpPr/>
          <p:nvPr/>
        </p:nvSpPr>
        <p:spPr>
          <a:xfrm>
            <a:off x="3943181" y="2065006"/>
            <a:ext cx="174614" cy="153578"/>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1" name="Oval 80"/>
          <p:cNvSpPr/>
          <p:nvPr/>
        </p:nvSpPr>
        <p:spPr>
          <a:xfrm>
            <a:off x="4287235" y="2078478"/>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2" name="Oval 81"/>
          <p:cNvSpPr/>
          <p:nvPr/>
        </p:nvSpPr>
        <p:spPr>
          <a:xfrm>
            <a:off x="5565152" y="2104074"/>
            <a:ext cx="174614" cy="1535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3" name="Oval 82"/>
          <p:cNvSpPr/>
          <p:nvPr/>
        </p:nvSpPr>
        <p:spPr>
          <a:xfrm>
            <a:off x="6695617" y="2104074"/>
            <a:ext cx="174614" cy="1535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4" name="Oval 83"/>
          <p:cNvSpPr/>
          <p:nvPr/>
        </p:nvSpPr>
        <p:spPr>
          <a:xfrm>
            <a:off x="7875232" y="2104074"/>
            <a:ext cx="174614" cy="1535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85" name="Straight Arrow Connector 84"/>
          <p:cNvCxnSpPr>
            <a:stCxn id="70" idx="6"/>
            <a:endCxn id="71" idx="2"/>
          </p:cNvCxnSpPr>
          <p:nvPr/>
        </p:nvCxnSpPr>
        <p:spPr>
          <a:xfrm>
            <a:off x="5739766" y="286739"/>
            <a:ext cx="252868" cy="12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73" idx="6"/>
            <a:endCxn id="74" idx="2"/>
          </p:cNvCxnSpPr>
          <p:nvPr/>
        </p:nvCxnSpPr>
        <p:spPr>
          <a:xfrm>
            <a:off x="4882216" y="1233801"/>
            <a:ext cx="252868" cy="12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76" idx="6"/>
            <a:endCxn id="77" idx="2"/>
          </p:cNvCxnSpPr>
          <p:nvPr/>
        </p:nvCxnSpPr>
        <p:spPr>
          <a:xfrm>
            <a:off x="6737128" y="1233801"/>
            <a:ext cx="252868" cy="12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79" idx="6"/>
            <a:endCxn id="80" idx="2"/>
          </p:cNvCxnSpPr>
          <p:nvPr/>
        </p:nvCxnSpPr>
        <p:spPr>
          <a:xfrm>
            <a:off x="3542337" y="2129671"/>
            <a:ext cx="400844" cy="1212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5565152" y="209950"/>
            <a:ext cx="174614" cy="1535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0" name="Oval 89"/>
          <p:cNvSpPr/>
          <p:nvPr/>
        </p:nvSpPr>
        <p:spPr>
          <a:xfrm>
            <a:off x="5992634" y="222074"/>
            <a:ext cx="174614" cy="153578"/>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1" name="Oval 90"/>
          <p:cNvSpPr/>
          <p:nvPr/>
        </p:nvSpPr>
        <p:spPr>
          <a:xfrm>
            <a:off x="6484664" y="235546"/>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2" name="Oval 91"/>
          <p:cNvSpPr/>
          <p:nvPr/>
        </p:nvSpPr>
        <p:spPr>
          <a:xfrm>
            <a:off x="4707602" y="1157012"/>
            <a:ext cx="174614" cy="1535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3" name="Oval 92"/>
          <p:cNvSpPr/>
          <p:nvPr/>
        </p:nvSpPr>
        <p:spPr>
          <a:xfrm>
            <a:off x="5135084" y="1169137"/>
            <a:ext cx="174614" cy="153578"/>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4" name="Oval 93"/>
          <p:cNvSpPr/>
          <p:nvPr/>
        </p:nvSpPr>
        <p:spPr>
          <a:xfrm>
            <a:off x="5627115" y="1182609"/>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5" name="Oval 94"/>
          <p:cNvSpPr/>
          <p:nvPr/>
        </p:nvSpPr>
        <p:spPr>
          <a:xfrm>
            <a:off x="6562515" y="1157012"/>
            <a:ext cx="174614" cy="1535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6" name="Oval 95"/>
          <p:cNvSpPr/>
          <p:nvPr/>
        </p:nvSpPr>
        <p:spPr>
          <a:xfrm>
            <a:off x="6989996" y="1169137"/>
            <a:ext cx="174614" cy="153578"/>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7" name="Oval 96"/>
          <p:cNvSpPr/>
          <p:nvPr/>
        </p:nvSpPr>
        <p:spPr>
          <a:xfrm>
            <a:off x="7482027" y="1182609"/>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98" name="Straight Arrow Connector 97"/>
          <p:cNvCxnSpPr>
            <a:stCxn id="89" idx="6"/>
            <a:endCxn id="90" idx="2"/>
          </p:cNvCxnSpPr>
          <p:nvPr/>
        </p:nvCxnSpPr>
        <p:spPr>
          <a:xfrm>
            <a:off x="5739766" y="286739"/>
            <a:ext cx="252868" cy="12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92" idx="6"/>
            <a:endCxn id="93" idx="2"/>
          </p:cNvCxnSpPr>
          <p:nvPr/>
        </p:nvCxnSpPr>
        <p:spPr>
          <a:xfrm>
            <a:off x="4882216" y="1233801"/>
            <a:ext cx="252868" cy="12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95" idx="6"/>
            <a:endCxn id="96" idx="2"/>
          </p:cNvCxnSpPr>
          <p:nvPr/>
        </p:nvCxnSpPr>
        <p:spPr>
          <a:xfrm>
            <a:off x="6737128" y="1233801"/>
            <a:ext cx="252868" cy="12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89" idx="4"/>
            <a:endCxn id="92" idx="0"/>
          </p:cNvCxnSpPr>
          <p:nvPr/>
        </p:nvCxnSpPr>
        <p:spPr>
          <a:xfrm flipH="1">
            <a:off x="4794909" y="363528"/>
            <a:ext cx="857550" cy="79348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0" idx="4"/>
            <a:endCxn id="95" idx="0"/>
          </p:cNvCxnSpPr>
          <p:nvPr/>
        </p:nvCxnSpPr>
        <p:spPr>
          <a:xfrm>
            <a:off x="6079940" y="375652"/>
            <a:ext cx="569881" cy="781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97" idx="0"/>
            <a:endCxn id="91" idx="5"/>
          </p:cNvCxnSpPr>
          <p:nvPr/>
        </p:nvCxnSpPr>
        <p:spPr>
          <a:xfrm flipH="1" flipV="1">
            <a:off x="6633706" y="366633"/>
            <a:ext cx="935628" cy="8159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4" idx="0"/>
            <a:endCxn id="91" idx="4"/>
          </p:cNvCxnSpPr>
          <p:nvPr/>
        </p:nvCxnSpPr>
        <p:spPr>
          <a:xfrm flipV="1">
            <a:off x="5714422" y="389124"/>
            <a:ext cx="857550" cy="79348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92" idx="4"/>
            <a:endCxn id="79" idx="7"/>
          </p:cNvCxnSpPr>
          <p:nvPr/>
        </p:nvCxnSpPr>
        <p:spPr>
          <a:xfrm flipH="1">
            <a:off x="3516765" y="1310590"/>
            <a:ext cx="1278144" cy="76478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81" idx="7"/>
            <a:endCxn id="94" idx="3"/>
          </p:cNvCxnSpPr>
          <p:nvPr/>
        </p:nvCxnSpPr>
        <p:spPr>
          <a:xfrm flipV="1">
            <a:off x="4436277" y="1313695"/>
            <a:ext cx="1216409" cy="78727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82" idx="0"/>
            <a:endCxn id="94" idx="4"/>
          </p:cNvCxnSpPr>
          <p:nvPr/>
        </p:nvCxnSpPr>
        <p:spPr>
          <a:xfrm flipV="1">
            <a:off x="5652459" y="1336186"/>
            <a:ext cx="61963" cy="767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54" idx="4"/>
            <a:endCxn id="60" idx="0"/>
          </p:cNvCxnSpPr>
          <p:nvPr/>
        </p:nvCxnSpPr>
        <p:spPr>
          <a:xfrm>
            <a:off x="3455030" y="2206460"/>
            <a:ext cx="155493" cy="921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80" idx="4"/>
            <a:endCxn id="61" idx="1"/>
          </p:cNvCxnSpPr>
          <p:nvPr/>
        </p:nvCxnSpPr>
        <p:spPr>
          <a:xfrm>
            <a:off x="4030488" y="2218584"/>
            <a:ext cx="528073" cy="93183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60" idx="7"/>
            <a:endCxn id="55" idx="3"/>
          </p:cNvCxnSpPr>
          <p:nvPr/>
        </p:nvCxnSpPr>
        <p:spPr>
          <a:xfrm flipV="1">
            <a:off x="3672258" y="2209565"/>
            <a:ext cx="640550" cy="9408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61" idx="0"/>
            <a:endCxn id="55" idx="4"/>
          </p:cNvCxnSpPr>
          <p:nvPr/>
        </p:nvCxnSpPr>
        <p:spPr>
          <a:xfrm flipH="1" flipV="1">
            <a:off x="4374542" y="2232056"/>
            <a:ext cx="245753" cy="89587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51" idx="4"/>
            <a:endCxn id="83" idx="0"/>
          </p:cNvCxnSpPr>
          <p:nvPr/>
        </p:nvCxnSpPr>
        <p:spPr>
          <a:xfrm>
            <a:off x="6649822" y="1310590"/>
            <a:ext cx="133102" cy="7934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96" idx="5"/>
            <a:endCxn id="84" idx="1"/>
          </p:cNvCxnSpPr>
          <p:nvPr/>
        </p:nvCxnSpPr>
        <p:spPr>
          <a:xfrm>
            <a:off x="7139038" y="1300223"/>
            <a:ext cx="761766" cy="8263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83" idx="6"/>
            <a:endCxn id="53" idx="3"/>
          </p:cNvCxnSpPr>
          <p:nvPr/>
        </p:nvCxnSpPr>
        <p:spPr>
          <a:xfrm flipV="1">
            <a:off x="6870231" y="1313695"/>
            <a:ext cx="637368" cy="867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58" idx="0"/>
            <a:endCxn id="53" idx="5"/>
          </p:cNvCxnSpPr>
          <p:nvPr/>
        </p:nvCxnSpPr>
        <p:spPr>
          <a:xfrm flipH="1" flipV="1">
            <a:off x="7631069" y="1313695"/>
            <a:ext cx="331470" cy="7903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3276600" y="53373"/>
            <a:ext cx="1518310" cy="343437"/>
          </a:xfrm>
          <a:prstGeom prst="rect">
            <a:avLst/>
          </a:prstGeom>
          <a:noFill/>
        </p:spPr>
        <p:txBody>
          <a:bodyPr wrap="square" rtlCol="0">
            <a:spAutoFit/>
          </a:bodyPr>
          <a:lstStyle/>
          <a:p>
            <a:r>
              <a:rPr lang="en-US" sz="1200" dirty="0" smtClean="0"/>
              <a:t>Critical path</a:t>
            </a:r>
          </a:p>
        </p:txBody>
      </p:sp>
      <p:cxnSp>
        <p:nvCxnSpPr>
          <p:cNvPr id="117" name="Curved Connector 116"/>
          <p:cNvCxnSpPr>
            <a:stCxn id="116" idx="2"/>
          </p:cNvCxnSpPr>
          <p:nvPr/>
        </p:nvCxnSpPr>
        <p:spPr>
          <a:xfrm rot="16200000" flipH="1">
            <a:off x="3593066" y="839499"/>
            <a:ext cx="1144148" cy="258768"/>
          </a:xfrm>
          <a:prstGeom prst="curvedConnector3">
            <a:avLst/>
          </a:prstGeom>
          <a:ln>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5444861" y="53373"/>
            <a:ext cx="330284" cy="343437"/>
          </a:xfrm>
          <a:prstGeom prst="rect">
            <a:avLst/>
          </a:prstGeom>
          <a:noFill/>
        </p:spPr>
        <p:txBody>
          <a:bodyPr wrap="none" rtlCol="0">
            <a:spAutoFit/>
          </a:bodyPr>
          <a:lstStyle/>
          <a:p>
            <a:r>
              <a:rPr lang="en-US" sz="1200" dirty="0" smtClean="0"/>
              <a:t>t1</a:t>
            </a:r>
            <a:endParaRPr lang="en-US" sz="1200" dirty="0"/>
          </a:p>
        </p:txBody>
      </p:sp>
      <p:sp>
        <p:nvSpPr>
          <p:cNvPr id="119" name="TextBox 118"/>
          <p:cNvSpPr txBox="1"/>
          <p:nvPr/>
        </p:nvSpPr>
        <p:spPr>
          <a:xfrm>
            <a:off x="6083618" y="-38174"/>
            <a:ext cx="330284" cy="343437"/>
          </a:xfrm>
          <a:prstGeom prst="rect">
            <a:avLst/>
          </a:prstGeom>
          <a:noFill/>
        </p:spPr>
        <p:txBody>
          <a:bodyPr wrap="none" rtlCol="0">
            <a:spAutoFit/>
          </a:bodyPr>
          <a:lstStyle/>
          <a:p>
            <a:r>
              <a:rPr lang="en-US" sz="1200" dirty="0" smtClean="0"/>
              <a:t>t2</a:t>
            </a:r>
            <a:endParaRPr lang="en-US" sz="1200" dirty="0"/>
          </a:p>
        </p:txBody>
      </p:sp>
      <p:sp>
        <p:nvSpPr>
          <p:cNvPr id="120" name="TextBox 119"/>
          <p:cNvSpPr txBox="1"/>
          <p:nvPr/>
        </p:nvSpPr>
        <p:spPr>
          <a:xfrm>
            <a:off x="6782924" y="209949"/>
            <a:ext cx="330284" cy="343437"/>
          </a:xfrm>
          <a:prstGeom prst="rect">
            <a:avLst/>
          </a:prstGeom>
          <a:noFill/>
        </p:spPr>
        <p:txBody>
          <a:bodyPr wrap="none" rtlCol="0">
            <a:spAutoFit/>
          </a:bodyPr>
          <a:lstStyle/>
          <a:p>
            <a:r>
              <a:rPr lang="en-US" sz="1200" dirty="0" smtClean="0"/>
              <a:t>t3</a:t>
            </a:r>
            <a:endParaRPr lang="en-US" sz="1200" dirty="0"/>
          </a:p>
        </p:txBody>
      </p:sp>
      <p:sp>
        <p:nvSpPr>
          <p:cNvPr id="121" name="TextBox 120"/>
          <p:cNvSpPr txBox="1"/>
          <p:nvPr/>
        </p:nvSpPr>
        <p:spPr>
          <a:xfrm>
            <a:off x="4510999" y="977839"/>
            <a:ext cx="330284" cy="343437"/>
          </a:xfrm>
          <a:prstGeom prst="rect">
            <a:avLst/>
          </a:prstGeom>
          <a:noFill/>
        </p:spPr>
        <p:txBody>
          <a:bodyPr wrap="none" rtlCol="0">
            <a:spAutoFit/>
          </a:bodyPr>
          <a:lstStyle/>
          <a:p>
            <a:r>
              <a:rPr lang="en-US" sz="1200" dirty="0" smtClean="0"/>
              <a:t>t4</a:t>
            </a:r>
            <a:endParaRPr lang="en-US" sz="1200" dirty="0"/>
          </a:p>
        </p:txBody>
      </p:sp>
      <p:sp>
        <p:nvSpPr>
          <p:cNvPr id="122" name="TextBox 121"/>
          <p:cNvSpPr txBox="1"/>
          <p:nvPr/>
        </p:nvSpPr>
        <p:spPr>
          <a:xfrm>
            <a:off x="5274805" y="1096388"/>
            <a:ext cx="330284" cy="343437"/>
          </a:xfrm>
          <a:prstGeom prst="rect">
            <a:avLst/>
          </a:prstGeom>
          <a:noFill/>
        </p:spPr>
        <p:txBody>
          <a:bodyPr wrap="none" rtlCol="0">
            <a:spAutoFit/>
          </a:bodyPr>
          <a:lstStyle/>
          <a:p>
            <a:r>
              <a:rPr lang="en-US" sz="1200" dirty="0" smtClean="0"/>
              <a:t>t5</a:t>
            </a:r>
            <a:endParaRPr lang="en-US" sz="1200" dirty="0"/>
          </a:p>
        </p:txBody>
      </p:sp>
      <p:sp>
        <p:nvSpPr>
          <p:cNvPr id="123" name="TextBox 122"/>
          <p:cNvSpPr txBox="1"/>
          <p:nvPr/>
        </p:nvSpPr>
        <p:spPr>
          <a:xfrm>
            <a:off x="5592309" y="977839"/>
            <a:ext cx="330284" cy="343437"/>
          </a:xfrm>
          <a:prstGeom prst="rect">
            <a:avLst/>
          </a:prstGeom>
          <a:noFill/>
        </p:spPr>
        <p:txBody>
          <a:bodyPr wrap="none" rtlCol="0">
            <a:spAutoFit/>
          </a:bodyPr>
          <a:lstStyle/>
          <a:p>
            <a:r>
              <a:rPr lang="en-US" sz="1200" dirty="0" smtClean="0"/>
              <a:t>t6</a:t>
            </a:r>
            <a:endParaRPr lang="en-US" sz="1200" dirty="0"/>
          </a:p>
        </p:txBody>
      </p:sp>
      <p:sp>
        <p:nvSpPr>
          <p:cNvPr id="124" name="TextBox 123"/>
          <p:cNvSpPr txBox="1"/>
          <p:nvPr/>
        </p:nvSpPr>
        <p:spPr>
          <a:xfrm>
            <a:off x="3282234" y="1752600"/>
            <a:ext cx="330284" cy="343437"/>
          </a:xfrm>
          <a:prstGeom prst="rect">
            <a:avLst/>
          </a:prstGeom>
          <a:noFill/>
        </p:spPr>
        <p:txBody>
          <a:bodyPr wrap="none" rtlCol="0">
            <a:spAutoFit/>
          </a:bodyPr>
          <a:lstStyle/>
          <a:p>
            <a:r>
              <a:rPr lang="en-US" sz="1200" dirty="0" smtClean="0"/>
              <a:t>t7</a:t>
            </a:r>
            <a:endParaRPr lang="en-US" sz="1200" dirty="0"/>
          </a:p>
        </p:txBody>
      </p:sp>
      <p:sp>
        <p:nvSpPr>
          <p:cNvPr id="125" name="TextBox 124"/>
          <p:cNvSpPr txBox="1"/>
          <p:nvPr/>
        </p:nvSpPr>
        <p:spPr>
          <a:xfrm>
            <a:off x="3995682" y="1760301"/>
            <a:ext cx="330284" cy="343437"/>
          </a:xfrm>
          <a:prstGeom prst="rect">
            <a:avLst/>
          </a:prstGeom>
          <a:noFill/>
        </p:spPr>
        <p:txBody>
          <a:bodyPr wrap="none" rtlCol="0">
            <a:spAutoFit/>
          </a:bodyPr>
          <a:lstStyle/>
          <a:p>
            <a:r>
              <a:rPr lang="en-US" sz="1200" dirty="0" smtClean="0"/>
              <a:t>t8</a:t>
            </a:r>
            <a:endParaRPr lang="en-US" sz="1200" dirty="0"/>
          </a:p>
        </p:txBody>
      </p:sp>
      <p:sp>
        <p:nvSpPr>
          <p:cNvPr id="126" name="TextBox 125"/>
          <p:cNvSpPr txBox="1"/>
          <p:nvPr/>
        </p:nvSpPr>
        <p:spPr>
          <a:xfrm>
            <a:off x="4510999" y="2069170"/>
            <a:ext cx="330284" cy="343437"/>
          </a:xfrm>
          <a:prstGeom prst="rect">
            <a:avLst/>
          </a:prstGeom>
          <a:noFill/>
        </p:spPr>
        <p:txBody>
          <a:bodyPr wrap="none" rtlCol="0">
            <a:spAutoFit/>
          </a:bodyPr>
          <a:lstStyle/>
          <a:p>
            <a:r>
              <a:rPr lang="en-US" sz="1200" dirty="0" smtClean="0"/>
              <a:t>t9</a:t>
            </a:r>
            <a:endParaRPr lang="en-US" sz="1200" dirty="0"/>
          </a:p>
        </p:txBody>
      </p:sp>
      <p:sp>
        <p:nvSpPr>
          <p:cNvPr id="127" name="TextBox 126"/>
          <p:cNvSpPr txBox="1"/>
          <p:nvPr/>
        </p:nvSpPr>
        <p:spPr>
          <a:xfrm>
            <a:off x="3282234" y="3025541"/>
            <a:ext cx="412769" cy="343437"/>
          </a:xfrm>
          <a:prstGeom prst="rect">
            <a:avLst/>
          </a:prstGeom>
          <a:noFill/>
        </p:spPr>
        <p:txBody>
          <a:bodyPr wrap="none" rtlCol="0">
            <a:spAutoFit/>
          </a:bodyPr>
          <a:lstStyle/>
          <a:p>
            <a:r>
              <a:rPr lang="en-US" sz="1200" dirty="0" smtClean="0"/>
              <a:t>t10</a:t>
            </a:r>
            <a:endParaRPr lang="en-US" sz="1200" dirty="0"/>
          </a:p>
        </p:txBody>
      </p:sp>
      <p:sp>
        <p:nvSpPr>
          <p:cNvPr id="128" name="TextBox 127"/>
          <p:cNvSpPr txBox="1"/>
          <p:nvPr/>
        </p:nvSpPr>
        <p:spPr>
          <a:xfrm>
            <a:off x="4794910" y="3025541"/>
            <a:ext cx="412769" cy="343437"/>
          </a:xfrm>
          <a:prstGeom prst="rect">
            <a:avLst/>
          </a:prstGeom>
          <a:noFill/>
        </p:spPr>
        <p:txBody>
          <a:bodyPr wrap="none" rtlCol="0">
            <a:spAutoFit/>
          </a:bodyPr>
          <a:lstStyle/>
          <a:p>
            <a:r>
              <a:rPr lang="en-US" sz="1200" dirty="0" smtClean="0"/>
              <a:t>t11</a:t>
            </a:r>
            <a:endParaRPr lang="en-US" sz="1200" dirty="0"/>
          </a:p>
        </p:txBody>
      </p:sp>
      <p:sp>
        <p:nvSpPr>
          <p:cNvPr id="129" name="TextBox 128"/>
          <p:cNvSpPr txBox="1"/>
          <p:nvPr/>
        </p:nvSpPr>
        <p:spPr>
          <a:xfrm>
            <a:off x="5592309" y="2360037"/>
            <a:ext cx="412769" cy="343437"/>
          </a:xfrm>
          <a:prstGeom prst="rect">
            <a:avLst/>
          </a:prstGeom>
          <a:noFill/>
        </p:spPr>
        <p:txBody>
          <a:bodyPr wrap="none" rtlCol="0">
            <a:spAutoFit/>
          </a:bodyPr>
          <a:lstStyle/>
          <a:p>
            <a:r>
              <a:rPr lang="en-US" sz="1200" dirty="0" smtClean="0"/>
              <a:t>t12</a:t>
            </a:r>
            <a:endParaRPr lang="en-US" sz="1200" dirty="0"/>
          </a:p>
        </p:txBody>
      </p:sp>
      <p:sp>
        <p:nvSpPr>
          <p:cNvPr id="130" name="TextBox 129"/>
          <p:cNvSpPr txBox="1"/>
          <p:nvPr/>
        </p:nvSpPr>
        <p:spPr>
          <a:xfrm>
            <a:off x="6364880" y="1220451"/>
            <a:ext cx="412769" cy="343437"/>
          </a:xfrm>
          <a:prstGeom prst="rect">
            <a:avLst/>
          </a:prstGeom>
          <a:noFill/>
        </p:spPr>
        <p:txBody>
          <a:bodyPr wrap="none" rtlCol="0">
            <a:spAutoFit/>
          </a:bodyPr>
          <a:lstStyle/>
          <a:p>
            <a:r>
              <a:rPr lang="en-US" sz="1200" dirty="0" smtClean="0"/>
              <a:t>t13</a:t>
            </a:r>
            <a:endParaRPr lang="en-US" sz="1200" dirty="0"/>
          </a:p>
        </p:txBody>
      </p:sp>
      <p:sp>
        <p:nvSpPr>
          <p:cNvPr id="131" name="TextBox 130"/>
          <p:cNvSpPr txBox="1"/>
          <p:nvPr/>
        </p:nvSpPr>
        <p:spPr>
          <a:xfrm>
            <a:off x="6989996" y="977839"/>
            <a:ext cx="412769" cy="343437"/>
          </a:xfrm>
          <a:prstGeom prst="rect">
            <a:avLst/>
          </a:prstGeom>
          <a:noFill/>
        </p:spPr>
        <p:txBody>
          <a:bodyPr wrap="none" rtlCol="0">
            <a:spAutoFit/>
          </a:bodyPr>
          <a:lstStyle/>
          <a:p>
            <a:r>
              <a:rPr lang="en-US" sz="1200" dirty="0" smtClean="0"/>
              <a:t>t14</a:t>
            </a:r>
            <a:endParaRPr lang="en-US" sz="1200" dirty="0"/>
          </a:p>
        </p:txBody>
      </p:sp>
      <p:sp>
        <p:nvSpPr>
          <p:cNvPr id="132" name="TextBox 131"/>
          <p:cNvSpPr txBox="1"/>
          <p:nvPr/>
        </p:nvSpPr>
        <p:spPr>
          <a:xfrm>
            <a:off x="7796804" y="1080223"/>
            <a:ext cx="412769" cy="343437"/>
          </a:xfrm>
          <a:prstGeom prst="rect">
            <a:avLst/>
          </a:prstGeom>
          <a:noFill/>
        </p:spPr>
        <p:txBody>
          <a:bodyPr wrap="none" rtlCol="0">
            <a:spAutoFit/>
          </a:bodyPr>
          <a:lstStyle/>
          <a:p>
            <a:r>
              <a:rPr lang="en-US" sz="1200" dirty="0" smtClean="0"/>
              <a:t>t15</a:t>
            </a:r>
            <a:endParaRPr lang="en-US" sz="1200" dirty="0"/>
          </a:p>
        </p:txBody>
      </p:sp>
      <p:sp>
        <p:nvSpPr>
          <p:cNvPr id="133" name="TextBox 132"/>
          <p:cNvSpPr txBox="1"/>
          <p:nvPr/>
        </p:nvSpPr>
        <p:spPr>
          <a:xfrm>
            <a:off x="6642346" y="1830354"/>
            <a:ext cx="412769" cy="343437"/>
          </a:xfrm>
          <a:prstGeom prst="rect">
            <a:avLst/>
          </a:prstGeom>
          <a:noFill/>
        </p:spPr>
        <p:txBody>
          <a:bodyPr wrap="none" rtlCol="0">
            <a:spAutoFit/>
          </a:bodyPr>
          <a:lstStyle/>
          <a:p>
            <a:r>
              <a:rPr lang="en-US" sz="1200" dirty="0" smtClean="0"/>
              <a:t>t16</a:t>
            </a:r>
            <a:endParaRPr lang="en-US" sz="1200" dirty="0"/>
          </a:p>
        </p:txBody>
      </p:sp>
      <p:sp>
        <p:nvSpPr>
          <p:cNvPr id="134" name="TextBox 133"/>
          <p:cNvSpPr txBox="1"/>
          <p:nvPr/>
        </p:nvSpPr>
        <p:spPr>
          <a:xfrm>
            <a:off x="7962540" y="1884363"/>
            <a:ext cx="412769" cy="343437"/>
          </a:xfrm>
          <a:prstGeom prst="rect">
            <a:avLst/>
          </a:prstGeom>
          <a:noFill/>
        </p:spPr>
        <p:txBody>
          <a:bodyPr wrap="none" rtlCol="0">
            <a:spAutoFit/>
          </a:bodyPr>
          <a:lstStyle/>
          <a:p>
            <a:r>
              <a:rPr lang="en-US" sz="1200" dirty="0" smtClean="0"/>
              <a:t>t17</a:t>
            </a:r>
            <a:endParaRPr lang="en-US" sz="1200" dirty="0"/>
          </a:p>
        </p:txBody>
      </p:sp>
      <p:cxnSp>
        <p:nvCxnSpPr>
          <p:cNvPr id="135" name="Straight Arrow Connector 134"/>
          <p:cNvCxnSpPr>
            <a:stCxn id="93" idx="5"/>
          </p:cNvCxnSpPr>
          <p:nvPr/>
        </p:nvCxnSpPr>
        <p:spPr>
          <a:xfrm>
            <a:off x="5284126" y="1300223"/>
            <a:ext cx="342989" cy="7782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6" name="Rectangle 135"/>
          <p:cNvSpPr/>
          <p:nvPr/>
        </p:nvSpPr>
        <p:spPr>
          <a:xfrm>
            <a:off x="762000" y="4419600"/>
            <a:ext cx="38099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t1</a:t>
            </a:r>
            <a:endParaRPr lang="en-US" sz="1200" dirty="0"/>
          </a:p>
        </p:txBody>
      </p:sp>
      <p:sp>
        <p:nvSpPr>
          <p:cNvPr id="137" name="Rectangle 136"/>
          <p:cNvSpPr/>
          <p:nvPr/>
        </p:nvSpPr>
        <p:spPr>
          <a:xfrm>
            <a:off x="5602261" y="4419600"/>
            <a:ext cx="41753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t2</a:t>
            </a:r>
            <a:endParaRPr lang="en-US" sz="1200" dirty="0"/>
          </a:p>
        </p:txBody>
      </p:sp>
      <p:sp>
        <p:nvSpPr>
          <p:cNvPr id="138" name="Rectangle 137"/>
          <p:cNvSpPr/>
          <p:nvPr/>
        </p:nvSpPr>
        <p:spPr>
          <a:xfrm>
            <a:off x="6096000" y="4417933"/>
            <a:ext cx="509798"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t13</a:t>
            </a:r>
            <a:endParaRPr lang="en-US" sz="1200" dirty="0"/>
          </a:p>
        </p:txBody>
      </p:sp>
      <p:sp>
        <p:nvSpPr>
          <p:cNvPr id="139" name="Rectangle 138"/>
          <p:cNvSpPr/>
          <p:nvPr/>
        </p:nvSpPr>
        <p:spPr>
          <a:xfrm>
            <a:off x="3999423" y="4419600"/>
            <a:ext cx="454788"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t5</a:t>
            </a:r>
            <a:endParaRPr lang="en-US" sz="1200" dirty="0"/>
          </a:p>
        </p:txBody>
      </p:sp>
      <p:sp>
        <p:nvSpPr>
          <p:cNvPr id="140" name="Rectangle 139"/>
          <p:cNvSpPr/>
          <p:nvPr/>
        </p:nvSpPr>
        <p:spPr>
          <a:xfrm>
            <a:off x="8686800" y="4419600"/>
            <a:ext cx="385038"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t3</a:t>
            </a:r>
            <a:endParaRPr lang="en-US" sz="1200" dirty="0"/>
          </a:p>
        </p:txBody>
      </p:sp>
      <p:sp>
        <p:nvSpPr>
          <p:cNvPr id="141" name="Rectangle 140"/>
          <p:cNvSpPr/>
          <p:nvPr/>
        </p:nvSpPr>
        <p:spPr>
          <a:xfrm>
            <a:off x="1600199" y="4419600"/>
            <a:ext cx="388038"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t7</a:t>
            </a:r>
            <a:endParaRPr lang="en-US" sz="1200" dirty="0"/>
          </a:p>
        </p:txBody>
      </p:sp>
      <p:sp>
        <p:nvSpPr>
          <p:cNvPr id="142" name="Rectangle 141"/>
          <p:cNvSpPr/>
          <p:nvPr/>
        </p:nvSpPr>
        <p:spPr>
          <a:xfrm>
            <a:off x="5105400" y="4419600"/>
            <a:ext cx="42839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t6</a:t>
            </a:r>
            <a:endParaRPr lang="en-US" sz="1200" dirty="0"/>
          </a:p>
        </p:txBody>
      </p:sp>
      <p:sp>
        <p:nvSpPr>
          <p:cNvPr id="143" name="Rectangle 142"/>
          <p:cNvSpPr/>
          <p:nvPr/>
        </p:nvSpPr>
        <p:spPr>
          <a:xfrm>
            <a:off x="2057399" y="4419600"/>
            <a:ext cx="457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t10</a:t>
            </a:r>
            <a:endParaRPr lang="en-US" sz="1200" dirty="0"/>
          </a:p>
        </p:txBody>
      </p:sp>
      <p:sp>
        <p:nvSpPr>
          <p:cNvPr id="144" name="Rectangle 143"/>
          <p:cNvSpPr/>
          <p:nvPr/>
        </p:nvSpPr>
        <p:spPr>
          <a:xfrm>
            <a:off x="7239000" y="4414360"/>
            <a:ext cx="491618"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t14</a:t>
            </a:r>
            <a:endParaRPr lang="en-US" sz="1200" dirty="0"/>
          </a:p>
        </p:txBody>
      </p:sp>
      <p:sp>
        <p:nvSpPr>
          <p:cNvPr id="145" name="Rectangle 144"/>
          <p:cNvSpPr/>
          <p:nvPr/>
        </p:nvSpPr>
        <p:spPr>
          <a:xfrm>
            <a:off x="3549402" y="4419600"/>
            <a:ext cx="39004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t9</a:t>
            </a:r>
            <a:endParaRPr lang="en-US" sz="1200" dirty="0"/>
          </a:p>
        </p:txBody>
      </p:sp>
      <p:sp>
        <p:nvSpPr>
          <p:cNvPr id="146" name="Rectangle 145"/>
          <p:cNvSpPr/>
          <p:nvPr/>
        </p:nvSpPr>
        <p:spPr>
          <a:xfrm>
            <a:off x="2590799" y="4419600"/>
            <a:ext cx="381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t8</a:t>
            </a:r>
            <a:endParaRPr lang="en-US" sz="1200" dirty="0"/>
          </a:p>
        </p:txBody>
      </p:sp>
      <p:sp>
        <p:nvSpPr>
          <p:cNvPr id="147" name="Rectangle 146"/>
          <p:cNvSpPr/>
          <p:nvPr/>
        </p:nvSpPr>
        <p:spPr>
          <a:xfrm>
            <a:off x="3047999" y="4419600"/>
            <a:ext cx="434252"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t11</a:t>
            </a:r>
            <a:endParaRPr lang="en-US" sz="1200" dirty="0"/>
          </a:p>
        </p:txBody>
      </p:sp>
      <p:sp>
        <p:nvSpPr>
          <p:cNvPr id="148" name="Rectangle 147"/>
          <p:cNvSpPr/>
          <p:nvPr/>
        </p:nvSpPr>
        <p:spPr>
          <a:xfrm>
            <a:off x="4523741" y="4419600"/>
            <a:ext cx="541351" cy="220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t12</a:t>
            </a:r>
            <a:endParaRPr lang="en-US" sz="1200" dirty="0"/>
          </a:p>
        </p:txBody>
      </p:sp>
      <p:sp>
        <p:nvSpPr>
          <p:cNvPr id="149" name="Rectangle 148"/>
          <p:cNvSpPr/>
          <p:nvPr/>
        </p:nvSpPr>
        <p:spPr>
          <a:xfrm>
            <a:off x="1183528" y="4419600"/>
            <a:ext cx="340471"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t4</a:t>
            </a:r>
            <a:endParaRPr lang="en-US" sz="1200" dirty="0"/>
          </a:p>
        </p:txBody>
      </p:sp>
      <p:sp>
        <p:nvSpPr>
          <p:cNvPr id="150" name="Rectangle 149"/>
          <p:cNvSpPr/>
          <p:nvPr/>
        </p:nvSpPr>
        <p:spPr>
          <a:xfrm>
            <a:off x="6705600" y="4419600"/>
            <a:ext cx="463523"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t16</a:t>
            </a:r>
            <a:endParaRPr lang="en-US" sz="1200" dirty="0"/>
          </a:p>
        </p:txBody>
      </p:sp>
      <p:sp>
        <p:nvSpPr>
          <p:cNvPr id="151" name="Rectangle 150"/>
          <p:cNvSpPr/>
          <p:nvPr/>
        </p:nvSpPr>
        <p:spPr>
          <a:xfrm>
            <a:off x="7772400" y="4414360"/>
            <a:ext cx="424378"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t17</a:t>
            </a:r>
            <a:endParaRPr lang="en-US" sz="1200" dirty="0"/>
          </a:p>
        </p:txBody>
      </p:sp>
      <p:sp>
        <p:nvSpPr>
          <p:cNvPr id="152" name="Rectangle 151"/>
          <p:cNvSpPr/>
          <p:nvPr/>
        </p:nvSpPr>
        <p:spPr>
          <a:xfrm>
            <a:off x="8229600" y="4419600"/>
            <a:ext cx="400288"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t15</a:t>
            </a:r>
            <a:endParaRPr lang="en-US" sz="1200" dirty="0"/>
          </a:p>
        </p:txBody>
      </p:sp>
      <p:sp>
        <p:nvSpPr>
          <p:cNvPr id="153" name="TextBox 152"/>
          <p:cNvSpPr txBox="1"/>
          <p:nvPr/>
        </p:nvSpPr>
        <p:spPr>
          <a:xfrm>
            <a:off x="154698" y="3537466"/>
            <a:ext cx="1381597" cy="369332"/>
          </a:xfrm>
          <a:prstGeom prst="rect">
            <a:avLst/>
          </a:prstGeom>
          <a:noFill/>
        </p:spPr>
        <p:txBody>
          <a:bodyPr wrap="none" rtlCol="0">
            <a:spAutoFit/>
          </a:bodyPr>
          <a:lstStyle/>
          <a:p>
            <a:r>
              <a:rPr lang="en-US" dirty="0" smtClean="0"/>
              <a:t>Processor 1: </a:t>
            </a:r>
            <a:endParaRPr lang="en-US" dirty="0"/>
          </a:p>
        </p:txBody>
      </p:sp>
      <p:sp>
        <p:nvSpPr>
          <p:cNvPr id="9" name="TextBox 8"/>
          <p:cNvSpPr txBox="1"/>
          <p:nvPr/>
        </p:nvSpPr>
        <p:spPr>
          <a:xfrm>
            <a:off x="91702" y="4759105"/>
            <a:ext cx="8787617" cy="769441"/>
          </a:xfrm>
          <a:prstGeom prst="rect">
            <a:avLst/>
          </a:prstGeom>
          <a:noFill/>
        </p:spPr>
        <p:txBody>
          <a:bodyPr wrap="square" rtlCol="0">
            <a:spAutoFit/>
          </a:bodyPr>
          <a:lstStyle/>
          <a:p>
            <a:r>
              <a:rPr lang="en-US" sz="1100" dirty="0" smtClean="0"/>
              <a:t>Waiting:                     t2           </a:t>
            </a:r>
            <a:r>
              <a:rPr lang="en-US" sz="1100" dirty="0" err="1" smtClean="0"/>
              <a:t>t2</a:t>
            </a:r>
            <a:r>
              <a:rPr lang="en-US" sz="1100" dirty="0" smtClean="0"/>
              <a:t>         </a:t>
            </a:r>
            <a:r>
              <a:rPr lang="en-US" sz="1100" dirty="0" err="1" smtClean="0"/>
              <a:t>t2</a:t>
            </a:r>
            <a:r>
              <a:rPr lang="en-US" sz="1100" dirty="0" smtClean="0"/>
              <a:t>            </a:t>
            </a:r>
            <a:r>
              <a:rPr lang="en-US" sz="1100" dirty="0" err="1" smtClean="0"/>
              <a:t>t2</a:t>
            </a:r>
            <a:r>
              <a:rPr lang="en-US" sz="1100" dirty="0" smtClean="0"/>
              <a:t>              </a:t>
            </a:r>
            <a:r>
              <a:rPr lang="en-US" sz="1100" dirty="0" err="1" smtClean="0"/>
              <a:t>t2</a:t>
            </a:r>
            <a:r>
              <a:rPr lang="en-US" sz="1100" dirty="0" smtClean="0"/>
              <a:t>         </a:t>
            </a:r>
            <a:r>
              <a:rPr lang="en-US" sz="1100" dirty="0" err="1" smtClean="0"/>
              <a:t>t2</a:t>
            </a:r>
            <a:r>
              <a:rPr lang="en-US" sz="1100" dirty="0" smtClean="0"/>
              <a:t>            </a:t>
            </a:r>
            <a:r>
              <a:rPr lang="en-US" sz="1100" dirty="0" err="1" smtClean="0"/>
              <a:t>t2</a:t>
            </a:r>
            <a:r>
              <a:rPr lang="en-US" sz="1100" dirty="0" smtClean="0"/>
              <a:t>              </a:t>
            </a:r>
            <a:r>
              <a:rPr lang="en-US" sz="1100" dirty="0" err="1" smtClean="0"/>
              <a:t>t2</a:t>
            </a:r>
            <a:r>
              <a:rPr lang="en-US" sz="1100" dirty="0" smtClean="0"/>
              <a:t>             </a:t>
            </a:r>
            <a:r>
              <a:rPr lang="en-US" sz="1100" dirty="0" err="1" smtClean="0"/>
              <a:t>t2</a:t>
            </a:r>
            <a:r>
              <a:rPr lang="en-US" sz="1100" dirty="0" smtClean="0"/>
              <a:t>                                                t14                                                </a:t>
            </a:r>
          </a:p>
          <a:p>
            <a:r>
              <a:rPr lang="en-US" sz="1100" dirty="0"/>
              <a:t> </a:t>
            </a:r>
            <a:r>
              <a:rPr lang="en-US" sz="1100" dirty="0" smtClean="0"/>
              <a:t>                                                  t5         </a:t>
            </a:r>
            <a:r>
              <a:rPr lang="en-US" sz="1100" dirty="0" err="1" smtClean="0"/>
              <a:t>t5</a:t>
            </a:r>
            <a:r>
              <a:rPr lang="en-US" sz="1100" dirty="0" smtClean="0"/>
              <a:t>            </a:t>
            </a:r>
            <a:r>
              <a:rPr lang="en-US" sz="1100" dirty="0" err="1" smtClean="0"/>
              <a:t>t5</a:t>
            </a:r>
            <a:r>
              <a:rPr lang="en-US" sz="1100" dirty="0" smtClean="0"/>
              <a:t>             </a:t>
            </a:r>
            <a:r>
              <a:rPr lang="en-US" sz="1100" dirty="0" err="1" smtClean="0"/>
              <a:t>t5</a:t>
            </a:r>
            <a:r>
              <a:rPr lang="en-US" sz="1100" dirty="0" smtClean="0"/>
              <a:t>          </a:t>
            </a:r>
            <a:r>
              <a:rPr lang="en-US" sz="1100" dirty="0" err="1" smtClean="0"/>
              <a:t>t5</a:t>
            </a:r>
            <a:r>
              <a:rPr lang="en-US" sz="1100" dirty="0" smtClean="0"/>
              <a:t>         </a:t>
            </a:r>
          </a:p>
          <a:p>
            <a:r>
              <a:rPr lang="en-US" sz="1100" dirty="0"/>
              <a:t> </a:t>
            </a:r>
            <a:r>
              <a:rPr lang="en-US" sz="1100" dirty="0" smtClean="0"/>
              <a:t>                                                              t8                                                                                                                             </a:t>
            </a:r>
          </a:p>
          <a:p>
            <a:r>
              <a:rPr lang="en-US" sz="1100" dirty="0"/>
              <a:t> </a:t>
            </a:r>
            <a:r>
              <a:rPr lang="en-US" sz="1100" dirty="0" smtClean="0"/>
              <a:t>                                                                               </a:t>
            </a:r>
            <a:endParaRPr lang="en-US" sz="1100" dirty="0"/>
          </a:p>
        </p:txBody>
      </p:sp>
      <p:cxnSp>
        <p:nvCxnSpPr>
          <p:cNvPr id="17" name="Straight Connector 16"/>
          <p:cNvCxnSpPr/>
          <p:nvPr/>
        </p:nvCxnSpPr>
        <p:spPr>
          <a:xfrm>
            <a:off x="457200" y="4343400"/>
            <a:ext cx="86106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0" y="4014633"/>
            <a:ext cx="9062033" cy="276999"/>
          </a:xfrm>
          <a:prstGeom prst="rect">
            <a:avLst/>
          </a:prstGeom>
          <a:noFill/>
        </p:spPr>
        <p:txBody>
          <a:bodyPr wrap="none" rtlCol="0">
            <a:spAutoFit/>
          </a:bodyPr>
          <a:lstStyle/>
          <a:p>
            <a:r>
              <a:rPr lang="en-US" sz="1200" dirty="0" smtClean="0"/>
              <a:t>Step:             1           2           3          4             5           6            7            8             9            10          11           12           13            14          15        16         17</a:t>
            </a:r>
            <a:endParaRPr lang="en-US" sz="1200" dirty="0"/>
          </a:p>
        </p:txBody>
      </p:sp>
      <p:pic>
        <p:nvPicPr>
          <p:cNvPr id="154" name="Picture 2" descr="Right-click to download high-resolution ph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55" y="4340478"/>
            <a:ext cx="425537" cy="376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3506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Multiprocessor Computers </a:t>
            </a:r>
            <a:endParaRPr lang="en-US" dirty="0"/>
          </a:p>
        </p:txBody>
      </p:sp>
      <p:sp>
        <p:nvSpPr>
          <p:cNvPr id="3" name="Content Placeholder 2"/>
          <p:cNvSpPr>
            <a:spLocks noGrp="1"/>
          </p:cNvSpPr>
          <p:nvPr>
            <p:ph idx="1"/>
          </p:nvPr>
        </p:nvSpPr>
        <p:spPr>
          <a:xfrm>
            <a:off x="457200" y="1600200"/>
            <a:ext cx="3429000" cy="4525963"/>
          </a:xfrm>
        </p:spPr>
        <p:txBody>
          <a:bodyPr/>
          <a:lstStyle/>
          <a:p>
            <a:r>
              <a:rPr lang="en-US" dirty="0" smtClean="0"/>
              <a:t>Shared memory</a:t>
            </a:r>
          </a:p>
          <a:p>
            <a:r>
              <a:rPr lang="en-US" dirty="0" smtClean="0"/>
              <a:t>Distributed memory </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219199"/>
            <a:ext cx="5114850" cy="2877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41" y="4097161"/>
            <a:ext cx="3743687"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Up Arrow 3"/>
          <p:cNvSpPr/>
          <p:nvPr/>
        </p:nvSpPr>
        <p:spPr>
          <a:xfrm rot="2269041">
            <a:off x="5384134" y="3750090"/>
            <a:ext cx="613744" cy="2362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48200" y="5943600"/>
            <a:ext cx="4020902" cy="276999"/>
          </a:xfrm>
          <a:prstGeom prst="rect">
            <a:avLst/>
          </a:prstGeom>
          <a:noFill/>
        </p:spPr>
        <p:txBody>
          <a:bodyPr wrap="none" rtlCol="0">
            <a:spAutoFit/>
          </a:bodyPr>
          <a:lstStyle/>
          <a:p>
            <a:r>
              <a:rPr lang="en-US" sz="1200" dirty="0" smtClean="0"/>
              <a:t>Source: http</a:t>
            </a:r>
            <a:r>
              <a:rPr lang="en-US" sz="1200" dirty="0"/>
              <a:t>://</a:t>
            </a:r>
            <a:r>
              <a:rPr lang="en-US" sz="1200" dirty="0" err="1"/>
              <a:t>www.cfd-online.com</a:t>
            </a:r>
            <a:r>
              <a:rPr lang="en-US" sz="1200" dirty="0"/>
              <a:t>/Wiki/</a:t>
            </a:r>
            <a:r>
              <a:rPr lang="en-US" sz="1200" dirty="0" err="1"/>
              <a:t>Parallel_computing</a:t>
            </a:r>
            <a:endParaRPr lang="en-US" sz="1200" dirty="0"/>
          </a:p>
        </p:txBody>
      </p:sp>
    </p:spTree>
    <p:extLst>
      <p:ext uri="{BB962C8B-B14F-4D97-AF65-F5344CB8AC3E}">
        <p14:creationId xmlns:p14="http://schemas.microsoft.com/office/powerpoint/2010/main" val="22366146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649" y="152400"/>
            <a:ext cx="1851951" cy="816383"/>
          </a:xfrm>
        </p:spPr>
        <p:txBody>
          <a:bodyPr>
            <a:noAutofit/>
          </a:bodyPr>
          <a:lstStyle/>
          <a:p>
            <a:r>
              <a:rPr lang="en-US" sz="1800" dirty="0" smtClean="0"/>
              <a:t>Actual Running Time with P Processors</a:t>
            </a:r>
            <a:endParaRPr lang="en-US" sz="1800" dirty="0"/>
          </a:p>
        </p:txBody>
      </p:sp>
      <p:sp>
        <p:nvSpPr>
          <p:cNvPr id="4" name="Rectangle 3"/>
          <p:cNvSpPr/>
          <p:nvPr/>
        </p:nvSpPr>
        <p:spPr>
          <a:xfrm>
            <a:off x="1787633" y="3741184"/>
            <a:ext cx="575511"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t1</a:t>
            </a:r>
            <a:endParaRPr lang="en-US" dirty="0"/>
          </a:p>
        </p:txBody>
      </p:sp>
      <p:sp>
        <p:nvSpPr>
          <p:cNvPr id="5" name="Rectangle 4"/>
          <p:cNvSpPr/>
          <p:nvPr/>
        </p:nvSpPr>
        <p:spPr>
          <a:xfrm>
            <a:off x="2526410" y="3741184"/>
            <a:ext cx="685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t2</a:t>
            </a:r>
            <a:endParaRPr lang="en-US" dirty="0"/>
          </a:p>
        </p:txBody>
      </p:sp>
      <p:sp>
        <p:nvSpPr>
          <p:cNvPr id="6" name="Rectangle 5"/>
          <p:cNvSpPr/>
          <p:nvPr/>
        </p:nvSpPr>
        <p:spPr>
          <a:xfrm>
            <a:off x="3403059" y="3741184"/>
            <a:ext cx="685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t13</a:t>
            </a:r>
            <a:endParaRPr lang="en-US" dirty="0"/>
          </a:p>
        </p:txBody>
      </p:sp>
      <p:sp>
        <p:nvSpPr>
          <p:cNvPr id="7" name="Rectangle 6"/>
          <p:cNvSpPr/>
          <p:nvPr/>
        </p:nvSpPr>
        <p:spPr>
          <a:xfrm>
            <a:off x="3440810" y="4367463"/>
            <a:ext cx="656683" cy="196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t5</a:t>
            </a:r>
            <a:endParaRPr lang="en-US" dirty="0"/>
          </a:p>
        </p:txBody>
      </p:sp>
      <p:sp>
        <p:nvSpPr>
          <p:cNvPr id="8" name="Rectangle 7"/>
          <p:cNvSpPr/>
          <p:nvPr/>
        </p:nvSpPr>
        <p:spPr>
          <a:xfrm>
            <a:off x="8169870" y="3741184"/>
            <a:ext cx="650892"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t3</a:t>
            </a:r>
            <a:endParaRPr lang="en-US" dirty="0"/>
          </a:p>
        </p:txBody>
      </p:sp>
      <p:sp>
        <p:nvSpPr>
          <p:cNvPr id="10" name="Rectangle 9"/>
          <p:cNvSpPr/>
          <p:nvPr/>
        </p:nvSpPr>
        <p:spPr>
          <a:xfrm>
            <a:off x="3440810" y="4912712"/>
            <a:ext cx="657726" cy="240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t7</a:t>
            </a:r>
            <a:endParaRPr lang="en-US" dirty="0"/>
          </a:p>
        </p:txBody>
      </p:sp>
      <p:sp>
        <p:nvSpPr>
          <p:cNvPr id="12" name="Rectangle 11"/>
          <p:cNvSpPr/>
          <p:nvPr/>
        </p:nvSpPr>
        <p:spPr>
          <a:xfrm>
            <a:off x="7239000" y="4924744"/>
            <a:ext cx="718688"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t6</a:t>
            </a:r>
            <a:endParaRPr lang="en-US" dirty="0"/>
          </a:p>
        </p:txBody>
      </p:sp>
      <p:sp>
        <p:nvSpPr>
          <p:cNvPr id="13" name="Rectangle 12"/>
          <p:cNvSpPr/>
          <p:nvPr/>
        </p:nvSpPr>
        <p:spPr>
          <a:xfrm>
            <a:off x="4355210" y="4335197"/>
            <a:ext cx="67475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t10</a:t>
            </a:r>
            <a:endParaRPr lang="en-US" dirty="0"/>
          </a:p>
        </p:txBody>
      </p:sp>
      <p:sp>
        <p:nvSpPr>
          <p:cNvPr id="16" name="TextBox 15"/>
          <p:cNvSpPr txBox="1"/>
          <p:nvPr/>
        </p:nvSpPr>
        <p:spPr>
          <a:xfrm>
            <a:off x="457200" y="3721132"/>
            <a:ext cx="1266180" cy="2862322"/>
          </a:xfrm>
          <a:prstGeom prst="rect">
            <a:avLst/>
          </a:prstGeom>
          <a:noFill/>
        </p:spPr>
        <p:txBody>
          <a:bodyPr wrap="none" rtlCol="0">
            <a:spAutoFit/>
          </a:bodyPr>
          <a:lstStyle/>
          <a:p>
            <a:r>
              <a:rPr lang="en-US" dirty="0" smtClean="0"/>
              <a:t>Processor 1</a:t>
            </a:r>
          </a:p>
          <a:p>
            <a:endParaRPr lang="en-US" dirty="0" smtClean="0"/>
          </a:p>
          <a:p>
            <a:r>
              <a:rPr lang="en-US" dirty="0" smtClean="0"/>
              <a:t>Processor 2</a:t>
            </a:r>
          </a:p>
          <a:p>
            <a:endParaRPr lang="en-US" dirty="0" smtClean="0"/>
          </a:p>
          <a:p>
            <a:r>
              <a:rPr lang="en-US" dirty="0" smtClean="0"/>
              <a:t>Processor 3</a:t>
            </a:r>
          </a:p>
          <a:p>
            <a:endParaRPr lang="en-US" dirty="0"/>
          </a:p>
          <a:p>
            <a:r>
              <a:rPr lang="en-US" dirty="0" smtClean="0"/>
              <a:t>Processor 4</a:t>
            </a:r>
          </a:p>
          <a:p>
            <a:endParaRPr lang="en-US" dirty="0"/>
          </a:p>
          <a:p>
            <a:r>
              <a:rPr lang="en-US" dirty="0" smtClean="0"/>
              <a:t>Processor 5</a:t>
            </a:r>
          </a:p>
          <a:p>
            <a:r>
              <a:rPr lang="en-US" dirty="0" smtClean="0"/>
              <a:t>….</a:t>
            </a:r>
            <a:endParaRPr lang="en-US" dirty="0"/>
          </a:p>
        </p:txBody>
      </p:sp>
      <p:sp>
        <p:nvSpPr>
          <p:cNvPr id="18" name="Rectangle 17"/>
          <p:cNvSpPr/>
          <p:nvPr/>
        </p:nvSpPr>
        <p:spPr>
          <a:xfrm>
            <a:off x="4322698" y="3741184"/>
            <a:ext cx="685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t14</a:t>
            </a:r>
            <a:endParaRPr lang="en-US" dirty="0"/>
          </a:p>
        </p:txBody>
      </p:sp>
      <p:sp>
        <p:nvSpPr>
          <p:cNvPr id="21" name="Rectangle 20"/>
          <p:cNvSpPr/>
          <p:nvPr/>
        </p:nvSpPr>
        <p:spPr>
          <a:xfrm>
            <a:off x="6248400" y="4900771"/>
            <a:ext cx="689593"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t9</a:t>
            </a:r>
            <a:endParaRPr lang="en-US" dirty="0"/>
          </a:p>
        </p:txBody>
      </p:sp>
      <p:sp>
        <p:nvSpPr>
          <p:cNvPr id="25" name="Rectangle 24"/>
          <p:cNvSpPr/>
          <p:nvPr/>
        </p:nvSpPr>
        <p:spPr>
          <a:xfrm>
            <a:off x="4355211" y="4868597"/>
            <a:ext cx="685800" cy="23662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t8</a:t>
            </a:r>
            <a:endParaRPr lang="en-US" dirty="0"/>
          </a:p>
        </p:txBody>
      </p:sp>
      <p:sp>
        <p:nvSpPr>
          <p:cNvPr id="32" name="TextBox 31"/>
          <p:cNvSpPr txBox="1"/>
          <p:nvPr/>
        </p:nvSpPr>
        <p:spPr>
          <a:xfrm>
            <a:off x="3535797" y="6488668"/>
            <a:ext cx="832279" cy="369332"/>
          </a:xfrm>
          <a:prstGeom prst="rect">
            <a:avLst/>
          </a:prstGeom>
          <a:noFill/>
        </p:spPr>
        <p:txBody>
          <a:bodyPr wrap="none" rtlCol="0">
            <a:spAutoFit/>
          </a:bodyPr>
          <a:lstStyle/>
          <a:p>
            <a:r>
              <a:rPr lang="en-US" dirty="0" smtClean="0"/>
              <a:t>T∞ = 8</a:t>
            </a:r>
            <a:endParaRPr lang="en-US" dirty="0"/>
          </a:p>
        </p:txBody>
      </p:sp>
      <p:sp>
        <p:nvSpPr>
          <p:cNvPr id="33" name="Rectangle 32"/>
          <p:cNvSpPr/>
          <p:nvPr/>
        </p:nvSpPr>
        <p:spPr>
          <a:xfrm>
            <a:off x="5284126" y="4876617"/>
            <a:ext cx="735674"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t11</a:t>
            </a:r>
            <a:endParaRPr lang="en-US" dirty="0"/>
          </a:p>
        </p:txBody>
      </p:sp>
      <p:sp>
        <p:nvSpPr>
          <p:cNvPr id="35" name="Rectangle 34"/>
          <p:cNvSpPr/>
          <p:nvPr/>
        </p:nvSpPr>
        <p:spPr>
          <a:xfrm>
            <a:off x="5317763" y="4367463"/>
            <a:ext cx="68692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t17</a:t>
            </a:r>
            <a:endParaRPr lang="en-US" dirty="0"/>
          </a:p>
        </p:txBody>
      </p:sp>
      <p:sp>
        <p:nvSpPr>
          <p:cNvPr id="36" name="Rectangle 35"/>
          <p:cNvSpPr/>
          <p:nvPr/>
        </p:nvSpPr>
        <p:spPr>
          <a:xfrm>
            <a:off x="2545295" y="4323529"/>
            <a:ext cx="743115"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t4</a:t>
            </a:r>
            <a:endParaRPr lang="en-US" dirty="0"/>
          </a:p>
        </p:txBody>
      </p:sp>
      <p:sp>
        <p:nvSpPr>
          <p:cNvPr id="39" name="Rectangle 38"/>
          <p:cNvSpPr/>
          <p:nvPr/>
        </p:nvSpPr>
        <p:spPr>
          <a:xfrm>
            <a:off x="4324962" y="6096000"/>
            <a:ext cx="685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t16</a:t>
            </a:r>
            <a:endParaRPr lang="en-US" dirty="0"/>
          </a:p>
        </p:txBody>
      </p:sp>
      <p:sp>
        <p:nvSpPr>
          <p:cNvPr id="40" name="Rectangle 39"/>
          <p:cNvSpPr/>
          <p:nvPr/>
        </p:nvSpPr>
        <p:spPr>
          <a:xfrm>
            <a:off x="6253280" y="3741184"/>
            <a:ext cx="685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t15</a:t>
            </a:r>
            <a:endParaRPr lang="en-US" dirty="0"/>
          </a:p>
        </p:txBody>
      </p:sp>
      <p:sp>
        <p:nvSpPr>
          <p:cNvPr id="41" name="Rectangle 40"/>
          <p:cNvSpPr/>
          <p:nvPr/>
        </p:nvSpPr>
        <p:spPr>
          <a:xfrm>
            <a:off x="7228748" y="3727187"/>
            <a:ext cx="685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t15</a:t>
            </a:r>
            <a:endParaRPr lang="en-US" dirty="0"/>
          </a:p>
        </p:txBody>
      </p:sp>
      <p:sp>
        <p:nvSpPr>
          <p:cNvPr id="14" name="TextBox 13"/>
          <p:cNvSpPr txBox="1"/>
          <p:nvPr/>
        </p:nvSpPr>
        <p:spPr>
          <a:xfrm>
            <a:off x="362366" y="2380141"/>
            <a:ext cx="1375698" cy="369332"/>
          </a:xfrm>
          <a:prstGeom prst="rect">
            <a:avLst/>
          </a:prstGeom>
          <a:noFill/>
        </p:spPr>
        <p:txBody>
          <a:bodyPr wrap="none" rtlCol="0">
            <a:spAutoFit/>
          </a:bodyPr>
          <a:lstStyle/>
          <a:p>
            <a:r>
              <a:rPr lang="en-US" dirty="0" smtClean="0"/>
              <a:t>Assume P</a:t>
            </a:r>
            <a:r>
              <a:rPr lang="en-US" dirty="0"/>
              <a:t>= </a:t>
            </a:r>
            <a:r>
              <a:rPr lang="en-US" dirty="0" smtClean="0"/>
              <a:t>1</a:t>
            </a:r>
            <a:endParaRPr lang="en-US" dirty="0"/>
          </a:p>
        </p:txBody>
      </p:sp>
      <p:sp>
        <p:nvSpPr>
          <p:cNvPr id="15" name="TextBox 14"/>
          <p:cNvSpPr txBox="1"/>
          <p:nvPr/>
        </p:nvSpPr>
        <p:spPr>
          <a:xfrm>
            <a:off x="152400" y="6488668"/>
            <a:ext cx="1994200" cy="369332"/>
          </a:xfrm>
          <a:prstGeom prst="rect">
            <a:avLst/>
          </a:prstGeom>
          <a:noFill/>
        </p:spPr>
        <p:txBody>
          <a:bodyPr wrap="none" rtlCol="0">
            <a:spAutoFit/>
          </a:bodyPr>
          <a:lstStyle/>
          <a:p>
            <a:r>
              <a:rPr lang="en-US" dirty="0" smtClean="0"/>
              <a:t>No waiting strands:</a:t>
            </a:r>
            <a:endParaRPr lang="en-US" dirty="0"/>
          </a:p>
        </p:txBody>
      </p:sp>
      <p:sp>
        <p:nvSpPr>
          <p:cNvPr id="59" name="Rectangle 58"/>
          <p:cNvSpPr/>
          <p:nvPr/>
        </p:nvSpPr>
        <p:spPr>
          <a:xfrm>
            <a:off x="4324962" y="5478380"/>
            <a:ext cx="685800" cy="2366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t12</a:t>
            </a:r>
            <a:endParaRPr lang="en-US" dirty="0"/>
          </a:p>
        </p:txBody>
      </p:sp>
      <p:sp>
        <p:nvSpPr>
          <p:cNvPr id="3" name="TextBox 2"/>
          <p:cNvSpPr txBox="1"/>
          <p:nvPr/>
        </p:nvSpPr>
        <p:spPr>
          <a:xfrm>
            <a:off x="5812691" y="6412468"/>
            <a:ext cx="3102709" cy="369332"/>
          </a:xfrm>
          <a:prstGeom prst="rect">
            <a:avLst/>
          </a:prstGeom>
          <a:solidFill>
            <a:srgbClr val="FF0000"/>
          </a:solidFill>
        </p:spPr>
        <p:txBody>
          <a:bodyPr wrap="none" rtlCol="0">
            <a:spAutoFit/>
          </a:bodyPr>
          <a:lstStyle/>
          <a:p>
            <a:r>
              <a:rPr lang="en-US" dirty="0" smtClean="0"/>
              <a:t>Red strands form a critical path</a:t>
            </a:r>
            <a:endParaRPr lang="en-US" dirty="0"/>
          </a:p>
        </p:txBody>
      </p:sp>
      <p:sp>
        <p:nvSpPr>
          <p:cNvPr id="29" name="Rounded Rectangle 28"/>
          <p:cNvSpPr/>
          <p:nvPr/>
        </p:nvSpPr>
        <p:spPr>
          <a:xfrm>
            <a:off x="5444862" y="107565"/>
            <a:ext cx="1496022" cy="61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endParaRPr lang="en-US" sz="1200" dirty="0">
              <a:solidFill>
                <a:schemeClr val="tx1"/>
              </a:solidFill>
            </a:endParaRPr>
          </a:p>
        </p:txBody>
      </p:sp>
      <p:sp>
        <p:nvSpPr>
          <p:cNvPr id="30" name="Rounded Rectangle 29"/>
          <p:cNvSpPr/>
          <p:nvPr/>
        </p:nvSpPr>
        <p:spPr>
          <a:xfrm>
            <a:off x="6378724" y="2001689"/>
            <a:ext cx="688109" cy="5631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r>
              <a:rPr lang="en-US" sz="1200" dirty="0" smtClean="0">
                <a:solidFill>
                  <a:schemeClr val="tx1"/>
                </a:solidFill>
              </a:rPr>
              <a:t>FIB(1)</a:t>
            </a:r>
            <a:endParaRPr lang="en-US" sz="1200" dirty="0">
              <a:solidFill>
                <a:schemeClr val="tx1"/>
              </a:solidFill>
            </a:endParaRPr>
          </a:p>
        </p:txBody>
      </p:sp>
      <p:sp>
        <p:nvSpPr>
          <p:cNvPr id="31" name="Rounded Rectangle 30"/>
          <p:cNvSpPr/>
          <p:nvPr/>
        </p:nvSpPr>
        <p:spPr>
          <a:xfrm>
            <a:off x="4613242" y="1080223"/>
            <a:ext cx="1323126" cy="56311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34" name="Rounded Rectangle 33"/>
          <p:cNvSpPr/>
          <p:nvPr/>
        </p:nvSpPr>
        <p:spPr>
          <a:xfrm>
            <a:off x="5274805" y="2001689"/>
            <a:ext cx="821303" cy="56311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endParaRPr lang="en-US" sz="1200" dirty="0">
              <a:solidFill>
                <a:schemeClr val="tx1"/>
              </a:solidFill>
            </a:endParaRPr>
          </a:p>
        </p:txBody>
      </p:sp>
      <p:sp>
        <p:nvSpPr>
          <p:cNvPr id="37" name="Rounded Rectangle 36"/>
          <p:cNvSpPr/>
          <p:nvPr/>
        </p:nvSpPr>
        <p:spPr>
          <a:xfrm>
            <a:off x="3282234" y="1950497"/>
            <a:ext cx="1228766" cy="66550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endParaRPr lang="en-US" sz="1200" dirty="0">
              <a:solidFill>
                <a:schemeClr val="tx1"/>
              </a:solidFill>
            </a:endParaRPr>
          </a:p>
        </p:txBody>
      </p:sp>
      <p:sp>
        <p:nvSpPr>
          <p:cNvPr id="38" name="Rounded Rectangle 37"/>
          <p:cNvSpPr/>
          <p:nvPr/>
        </p:nvSpPr>
        <p:spPr>
          <a:xfrm>
            <a:off x="4287619" y="3025540"/>
            <a:ext cx="651246" cy="51192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endParaRPr lang="en-US" sz="1200" dirty="0">
              <a:solidFill>
                <a:schemeClr val="tx1"/>
              </a:solidFill>
            </a:endParaRPr>
          </a:p>
        </p:txBody>
      </p:sp>
      <p:sp>
        <p:nvSpPr>
          <p:cNvPr id="42" name="Rounded Rectangle 41"/>
          <p:cNvSpPr/>
          <p:nvPr/>
        </p:nvSpPr>
        <p:spPr>
          <a:xfrm>
            <a:off x="3282234" y="3025540"/>
            <a:ext cx="656578" cy="51192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endParaRPr lang="en-US" sz="1200" dirty="0">
              <a:solidFill>
                <a:schemeClr val="tx1"/>
              </a:solidFill>
            </a:endParaRPr>
          </a:p>
        </p:txBody>
      </p:sp>
      <p:sp>
        <p:nvSpPr>
          <p:cNvPr id="44" name="Rounded Rectangle 43"/>
          <p:cNvSpPr/>
          <p:nvPr/>
        </p:nvSpPr>
        <p:spPr>
          <a:xfrm>
            <a:off x="7607490" y="1996301"/>
            <a:ext cx="700397" cy="61969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r>
              <a:rPr lang="en-US" sz="1200" dirty="0" smtClean="0">
                <a:solidFill>
                  <a:schemeClr val="tx1"/>
                </a:solidFill>
              </a:rPr>
              <a:t>FIB(0)</a:t>
            </a:r>
            <a:endParaRPr lang="en-US" sz="1200" dirty="0">
              <a:solidFill>
                <a:schemeClr val="tx1"/>
              </a:solidFill>
            </a:endParaRPr>
          </a:p>
        </p:txBody>
      </p:sp>
      <p:sp>
        <p:nvSpPr>
          <p:cNvPr id="45" name="Oval 44"/>
          <p:cNvSpPr/>
          <p:nvPr/>
        </p:nvSpPr>
        <p:spPr>
          <a:xfrm>
            <a:off x="5565152" y="209950"/>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 name="Oval 45"/>
          <p:cNvSpPr/>
          <p:nvPr/>
        </p:nvSpPr>
        <p:spPr>
          <a:xfrm>
            <a:off x="5992634" y="222074"/>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7" name="Oval 46"/>
          <p:cNvSpPr/>
          <p:nvPr/>
        </p:nvSpPr>
        <p:spPr>
          <a:xfrm>
            <a:off x="6484664" y="235546"/>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8" name="Oval 47"/>
          <p:cNvSpPr/>
          <p:nvPr/>
        </p:nvSpPr>
        <p:spPr>
          <a:xfrm>
            <a:off x="4707602" y="1157012"/>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9" name="Oval 48"/>
          <p:cNvSpPr/>
          <p:nvPr/>
        </p:nvSpPr>
        <p:spPr>
          <a:xfrm>
            <a:off x="5135084" y="1169137"/>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0" name="Oval 49"/>
          <p:cNvSpPr/>
          <p:nvPr/>
        </p:nvSpPr>
        <p:spPr>
          <a:xfrm>
            <a:off x="5627115" y="1182609"/>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1" name="Oval 50"/>
          <p:cNvSpPr/>
          <p:nvPr/>
        </p:nvSpPr>
        <p:spPr>
          <a:xfrm>
            <a:off x="6562515" y="1157012"/>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2" name="Oval 51"/>
          <p:cNvSpPr/>
          <p:nvPr/>
        </p:nvSpPr>
        <p:spPr>
          <a:xfrm>
            <a:off x="6989996" y="1169137"/>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3" name="Oval 52"/>
          <p:cNvSpPr/>
          <p:nvPr/>
        </p:nvSpPr>
        <p:spPr>
          <a:xfrm>
            <a:off x="7482027" y="1182609"/>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4" name="Oval 53"/>
          <p:cNvSpPr/>
          <p:nvPr/>
        </p:nvSpPr>
        <p:spPr>
          <a:xfrm>
            <a:off x="3367723" y="2052882"/>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5" name="Oval 54"/>
          <p:cNvSpPr/>
          <p:nvPr/>
        </p:nvSpPr>
        <p:spPr>
          <a:xfrm>
            <a:off x="4287235" y="2078478"/>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6" name="Oval 55"/>
          <p:cNvSpPr/>
          <p:nvPr/>
        </p:nvSpPr>
        <p:spPr>
          <a:xfrm>
            <a:off x="5565152" y="2104074"/>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7" name="Oval 56"/>
          <p:cNvSpPr/>
          <p:nvPr/>
        </p:nvSpPr>
        <p:spPr>
          <a:xfrm>
            <a:off x="6695617" y="2104074"/>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8" name="Oval 57"/>
          <p:cNvSpPr/>
          <p:nvPr/>
        </p:nvSpPr>
        <p:spPr>
          <a:xfrm>
            <a:off x="7875232" y="2104074"/>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0" name="Oval 59"/>
          <p:cNvSpPr/>
          <p:nvPr/>
        </p:nvSpPr>
        <p:spPr>
          <a:xfrm>
            <a:off x="3523216" y="3127926"/>
            <a:ext cx="174614" cy="1535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1" name="Oval 60"/>
          <p:cNvSpPr/>
          <p:nvPr/>
        </p:nvSpPr>
        <p:spPr>
          <a:xfrm>
            <a:off x="4532988" y="3127926"/>
            <a:ext cx="174614" cy="1535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62" name="Straight Arrow Connector 61"/>
          <p:cNvCxnSpPr>
            <a:stCxn id="45" idx="6"/>
            <a:endCxn id="46" idx="2"/>
          </p:cNvCxnSpPr>
          <p:nvPr/>
        </p:nvCxnSpPr>
        <p:spPr>
          <a:xfrm>
            <a:off x="5739766" y="286739"/>
            <a:ext cx="252868" cy="12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48" idx="6"/>
            <a:endCxn id="49" idx="2"/>
          </p:cNvCxnSpPr>
          <p:nvPr/>
        </p:nvCxnSpPr>
        <p:spPr>
          <a:xfrm>
            <a:off x="4882216" y="1233801"/>
            <a:ext cx="252868" cy="12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1" idx="6"/>
            <a:endCxn id="52" idx="2"/>
          </p:cNvCxnSpPr>
          <p:nvPr/>
        </p:nvCxnSpPr>
        <p:spPr>
          <a:xfrm>
            <a:off x="6737128" y="1233801"/>
            <a:ext cx="252868" cy="12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4" idx="6"/>
          </p:cNvCxnSpPr>
          <p:nvPr/>
        </p:nvCxnSpPr>
        <p:spPr>
          <a:xfrm>
            <a:off x="3542337" y="2129671"/>
            <a:ext cx="252868" cy="12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Rounded Rectangle 65"/>
          <p:cNvSpPr/>
          <p:nvPr/>
        </p:nvSpPr>
        <p:spPr>
          <a:xfrm>
            <a:off x="6378724" y="2001689"/>
            <a:ext cx="688109" cy="56311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endParaRPr lang="en-US" sz="1200" dirty="0">
              <a:solidFill>
                <a:schemeClr val="tx1"/>
              </a:solidFill>
            </a:endParaRPr>
          </a:p>
        </p:txBody>
      </p:sp>
      <p:sp>
        <p:nvSpPr>
          <p:cNvPr id="67" name="Rounded Rectangle 66"/>
          <p:cNvSpPr/>
          <p:nvPr/>
        </p:nvSpPr>
        <p:spPr>
          <a:xfrm>
            <a:off x="6427875" y="1096389"/>
            <a:ext cx="1425369" cy="54695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r>
              <a:rPr lang="en-US" sz="1200" dirty="0" smtClean="0">
                <a:solidFill>
                  <a:schemeClr val="tx1"/>
                </a:solidFill>
              </a:rPr>
              <a:t> </a:t>
            </a:r>
            <a:endParaRPr lang="en-US" sz="1200" dirty="0">
              <a:solidFill>
                <a:schemeClr val="tx1"/>
              </a:solidFill>
            </a:endParaRPr>
          </a:p>
        </p:txBody>
      </p:sp>
      <p:sp>
        <p:nvSpPr>
          <p:cNvPr id="68" name="Rounded Rectangle 67"/>
          <p:cNvSpPr/>
          <p:nvPr/>
        </p:nvSpPr>
        <p:spPr>
          <a:xfrm>
            <a:off x="5274805" y="2001689"/>
            <a:ext cx="821303" cy="56311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9" name="Rounded Rectangle 68"/>
          <p:cNvSpPr/>
          <p:nvPr/>
        </p:nvSpPr>
        <p:spPr>
          <a:xfrm>
            <a:off x="7607490" y="1996301"/>
            <a:ext cx="700397" cy="619699"/>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endParaRPr lang="en-US" sz="1200" dirty="0">
              <a:solidFill>
                <a:schemeClr val="tx1"/>
              </a:solidFill>
            </a:endParaRPr>
          </a:p>
        </p:txBody>
      </p:sp>
      <p:sp>
        <p:nvSpPr>
          <p:cNvPr id="70" name="Oval 69"/>
          <p:cNvSpPr/>
          <p:nvPr/>
        </p:nvSpPr>
        <p:spPr>
          <a:xfrm>
            <a:off x="5565152" y="209950"/>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1" name="Oval 70"/>
          <p:cNvSpPr/>
          <p:nvPr/>
        </p:nvSpPr>
        <p:spPr>
          <a:xfrm>
            <a:off x="5992634" y="222074"/>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2" name="Oval 71"/>
          <p:cNvSpPr/>
          <p:nvPr/>
        </p:nvSpPr>
        <p:spPr>
          <a:xfrm>
            <a:off x="6484664" y="235546"/>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3" name="Oval 72"/>
          <p:cNvSpPr/>
          <p:nvPr/>
        </p:nvSpPr>
        <p:spPr>
          <a:xfrm>
            <a:off x="4707602" y="1157012"/>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4" name="Oval 73"/>
          <p:cNvSpPr/>
          <p:nvPr/>
        </p:nvSpPr>
        <p:spPr>
          <a:xfrm>
            <a:off x="5135084" y="1169137"/>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5" name="Oval 74"/>
          <p:cNvSpPr/>
          <p:nvPr/>
        </p:nvSpPr>
        <p:spPr>
          <a:xfrm>
            <a:off x="5627115" y="1182609"/>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6" name="Oval 75"/>
          <p:cNvSpPr/>
          <p:nvPr/>
        </p:nvSpPr>
        <p:spPr>
          <a:xfrm>
            <a:off x="6562515" y="1157012"/>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7" name="Oval 76"/>
          <p:cNvSpPr/>
          <p:nvPr/>
        </p:nvSpPr>
        <p:spPr>
          <a:xfrm>
            <a:off x="6989996" y="1169137"/>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8" name="Oval 77"/>
          <p:cNvSpPr/>
          <p:nvPr/>
        </p:nvSpPr>
        <p:spPr>
          <a:xfrm>
            <a:off x="7482027" y="1182609"/>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9" name="Oval 78"/>
          <p:cNvSpPr/>
          <p:nvPr/>
        </p:nvSpPr>
        <p:spPr>
          <a:xfrm>
            <a:off x="3367723" y="2052882"/>
            <a:ext cx="174614" cy="1535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0" name="Oval 79"/>
          <p:cNvSpPr/>
          <p:nvPr/>
        </p:nvSpPr>
        <p:spPr>
          <a:xfrm>
            <a:off x="3943181" y="2065006"/>
            <a:ext cx="174614" cy="153578"/>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1" name="Oval 80"/>
          <p:cNvSpPr/>
          <p:nvPr/>
        </p:nvSpPr>
        <p:spPr>
          <a:xfrm>
            <a:off x="4287235" y="2078478"/>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2" name="Oval 81"/>
          <p:cNvSpPr/>
          <p:nvPr/>
        </p:nvSpPr>
        <p:spPr>
          <a:xfrm>
            <a:off x="5565152" y="2104074"/>
            <a:ext cx="174614" cy="1535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3" name="Oval 82"/>
          <p:cNvSpPr/>
          <p:nvPr/>
        </p:nvSpPr>
        <p:spPr>
          <a:xfrm>
            <a:off x="6695617" y="2104074"/>
            <a:ext cx="174614" cy="1535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4" name="Oval 83"/>
          <p:cNvSpPr/>
          <p:nvPr/>
        </p:nvSpPr>
        <p:spPr>
          <a:xfrm>
            <a:off x="7875232" y="2104074"/>
            <a:ext cx="174614" cy="1535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85" name="Straight Arrow Connector 84"/>
          <p:cNvCxnSpPr>
            <a:stCxn id="70" idx="6"/>
            <a:endCxn id="71" idx="2"/>
          </p:cNvCxnSpPr>
          <p:nvPr/>
        </p:nvCxnSpPr>
        <p:spPr>
          <a:xfrm>
            <a:off x="5739766" y="286739"/>
            <a:ext cx="252868" cy="12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73" idx="6"/>
            <a:endCxn id="74" idx="2"/>
          </p:cNvCxnSpPr>
          <p:nvPr/>
        </p:nvCxnSpPr>
        <p:spPr>
          <a:xfrm>
            <a:off x="4882216" y="1233801"/>
            <a:ext cx="252868" cy="12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76" idx="6"/>
            <a:endCxn id="77" idx="2"/>
          </p:cNvCxnSpPr>
          <p:nvPr/>
        </p:nvCxnSpPr>
        <p:spPr>
          <a:xfrm>
            <a:off x="6737128" y="1233801"/>
            <a:ext cx="252868" cy="12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79" idx="6"/>
            <a:endCxn id="80" idx="2"/>
          </p:cNvCxnSpPr>
          <p:nvPr/>
        </p:nvCxnSpPr>
        <p:spPr>
          <a:xfrm>
            <a:off x="3542337" y="2129671"/>
            <a:ext cx="400844" cy="1212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5565152" y="209950"/>
            <a:ext cx="174614" cy="1535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0" name="Oval 89"/>
          <p:cNvSpPr/>
          <p:nvPr/>
        </p:nvSpPr>
        <p:spPr>
          <a:xfrm>
            <a:off x="5992634" y="222074"/>
            <a:ext cx="174614" cy="153578"/>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1" name="Oval 90"/>
          <p:cNvSpPr/>
          <p:nvPr/>
        </p:nvSpPr>
        <p:spPr>
          <a:xfrm>
            <a:off x="6484664" y="235546"/>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2" name="Oval 91"/>
          <p:cNvSpPr/>
          <p:nvPr/>
        </p:nvSpPr>
        <p:spPr>
          <a:xfrm>
            <a:off x="4707602" y="1157012"/>
            <a:ext cx="174614" cy="1535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3" name="Oval 92"/>
          <p:cNvSpPr/>
          <p:nvPr/>
        </p:nvSpPr>
        <p:spPr>
          <a:xfrm>
            <a:off x="5135084" y="1169137"/>
            <a:ext cx="174614" cy="153578"/>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4" name="Oval 93"/>
          <p:cNvSpPr/>
          <p:nvPr/>
        </p:nvSpPr>
        <p:spPr>
          <a:xfrm>
            <a:off x="5627115" y="1182609"/>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5" name="Oval 94"/>
          <p:cNvSpPr/>
          <p:nvPr/>
        </p:nvSpPr>
        <p:spPr>
          <a:xfrm>
            <a:off x="6562515" y="1157012"/>
            <a:ext cx="174614" cy="1535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6" name="Oval 95"/>
          <p:cNvSpPr/>
          <p:nvPr/>
        </p:nvSpPr>
        <p:spPr>
          <a:xfrm>
            <a:off x="6989996" y="1169137"/>
            <a:ext cx="174614" cy="153578"/>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7" name="Oval 96"/>
          <p:cNvSpPr/>
          <p:nvPr/>
        </p:nvSpPr>
        <p:spPr>
          <a:xfrm>
            <a:off x="7482027" y="1182609"/>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98" name="Straight Arrow Connector 97"/>
          <p:cNvCxnSpPr>
            <a:stCxn id="89" idx="6"/>
            <a:endCxn id="90" idx="2"/>
          </p:cNvCxnSpPr>
          <p:nvPr/>
        </p:nvCxnSpPr>
        <p:spPr>
          <a:xfrm>
            <a:off x="5739766" y="286739"/>
            <a:ext cx="252868" cy="12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92" idx="6"/>
            <a:endCxn id="93" idx="2"/>
          </p:cNvCxnSpPr>
          <p:nvPr/>
        </p:nvCxnSpPr>
        <p:spPr>
          <a:xfrm>
            <a:off x="4882216" y="1233801"/>
            <a:ext cx="252868" cy="12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95" idx="6"/>
            <a:endCxn id="96" idx="2"/>
          </p:cNvCxnSpPr>
          <p:nvPr/>
        </p:nvCxnSpPr>
        <p:spPr>
          <a:xfrm>
            <a:off x="6737128" y="1233801"/>
            <a:ext cx="252868" cy="12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89" idx="4"/>
            <a:endCxn id="92" idx="0"/>
          </p:cNvCxnSpPr>
          <p:nvPr/>
        </p:nvCxnSpPr>
        <p:spPr>
          <a:xfrm flipH="1">
            <a:off x="4794909" y="363528"/>
            <a:ext cx="857550" cy="79348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0" idx="4"/>
            <a:endCxn id="95" idx="0"/>
          </p:cNvCxnSpPr>
          <p:nvPr/>
        </p:nvCxnSpPr>
        <p:spPr>
          <a:xfrm>
            <a:off x="6079940" y="375652"/>
            <a:ext cx="569881" cy="781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97" idx="0"/>
            <a:endCxn id="91" idx="5"/>
          </p:cNvCxnSpPr>
          <p:nvPr/>
        </p:nvCxnSpPr>
        <p:spPr>
          <a:xfrm flipH="1" flipV="1">
            <a:off x="6633706" y="366633"/>
            <a:ext cx="935628" cy="8159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4" idx="0"/>
            <a:endCxn id="91" idx="4"/>
          </p:cNvCxnSpPr>
          <p:nvPr/>
        </p:nvCxnSpPr>
        <p:spPr>
          <a:xfrm flipV="1">
            <a:off x="5714422" y="389124"/>
            <a:ext cx="857550" cy="79348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92" idx="4"/>
            <a:endCxn id="79" idx="7"/>
          </p:cNvCxnSpPr>
          <p:nvPr/>
        </p:nvCxnSpPr>
        <p:spPr>
          <a:xfrm flipH="1">
            <a:off x="3516765" y="1310590"/>
            <a:ext cx="1278144" cy="76478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81" idx="7"/>
            <a:endCxn id="94" idx="3"/>
          </p:cNvCxnSpPr>
          <p:nvPr/>
        </p:nvCxnSpPr>
        <p:spPr>
          <a:xfrm flipV="1">
            <a:off x="4436277" y="1313695"/>
            <a:ext cx="1216409" cy="78727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82" idx="0"/>
            <a:endCxn id="94" idx="4"/>
          </p:cNvCxnSpPr>
          <p:nvPr/>
        </p:nvCxnSpPr>
        <p:spPr>
          <a:xfrm flipV="1">
            <a:off x="5652459" y="1336186"/>
            <a:ext cx="61963" cy="767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54" idx="4"/>
            <a:endCxn id="60" idx="0"/>
          </p:cNvCxnSpPr>
          <p:nvPr/>
        </p:nvCxnSpPr>
        <p:spPr>
          <a:xfrm>
            <a:off x="3455030" y="2206460"/>
            <a:ext cx="155493" cy="921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80" idx="4"/>
            <a:endCxn id="61" idx="1"/>
          </p:cNvCxnSpPr>
          <p:nvPr/>
        </p:nvCxnSpPr>
        <p:spPr>
          <a:xfrm>
            <a:off x="4030488" y="2218584"/>
            <a:ext cx="528073" cy="93183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60" idx="7"/>
            <a:endCxn id="55" idx="3"/>
          </p:cNvCxnSpPr>
          <p:nvPr/>
        </p:nvCxnSpPr>
        <p:spPr>
          <a:xfrm flipV="1">
            <a:off x="3672258" y="2209565"/>
            <a:ext cx="640550" cy="9408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61" idx="0"/>
            <a:endCxn id="55" idx="4"/>
          </p:cNvCxnSpPr>
          <p:nvPr/>
        </p:nvCxnSpPr>
        <p:spPr>
          <a:xfrm flipH="1" flipV="1">
            <a:off x="4374542" y="2232056"/>
            <a:ext cx="245753" cy="89587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51" idx="4"/>
            <a:endCxn id="83" idx="0"/>
          </p:cNvCxnSpPr>
          <p:nvPr/>
        </p:nvCxnSpPr>
        <p:spPr>
          <a:xfrm>
            <a:off x="6649822" y="1310590"/>
            <a:ext cx="133102" cy="7934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96" idx="5"/>
            <a:endCxn id="84" idx="1"/>
          </p:cNvCxnSpPr>
          <p:nvPr/>
        </p:nvCxnSpPr>
        <p:spPr>
          <a:xfrm>
            <a:off x="7139038" y="1300223"/>
            <a:ext cx="761766" cy="8263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83" idx="6"/>
            <a:endCxn id="53" idx="3"/>
          </p:cNvCxnSpPr>
          <p:nvPr/>
        </p:nvCxnSpPr>
        <p:spPr>
          <a:xfrm flipV="1">
            <a:off x="6870231" y="1313695"/>
            <a:ext cx="637368" cy="867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58" idx="0"/>
            <a:endCxn id="53" idx="5"/>
          </p:cNvCxnSpPr>
          <p:nvPr/>
        </p:nvCxnSpPr>
        <p:spPr>
          <a:xfrm flipH="1" flipV="1">
            <a:off x="7631069" y="1313695"/>
            <a:ext cx="331470" cy="7903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3276600" y="53373"/>
            <a:ext cx="1518310" cy="343437"/>
          </a:xfrm>
          <a:prstGeom prst="rect">
            <a:avLst/>
          </a:prstGeom>
          <a:noFill/>
        </p:spPr>
        <p:txBody>
          <a:bodyPr wrap="square" rtlCol="0">
            <a:spAutoFit/>
          </a:bodyPr>
          <a:lstStyle/>
          <a:p>
            <a:r>
              <a:rPr lang="en-US" sz="1200" dirty="0" smtClean="0"/>
              <a:t>Critical path</a:t>
            </a:r>
          </a:p>
        </p:txBody>
      </p:sp>
      <p:cxnSp>
        <p:nvCxnSpPr>
          <p:cNvPr id="117" name="Curved Connector 116"/>
          <p:cNvCxnSpPr>
            <a:stCxn id="116" idx="2"/>
          </p:cNvCxnSpPr>
          <p:nvPr/>
        </p:nvCxnSpPr>
        <p:spPr>
          <a:xfrm rot="16200000" flipH="1">
            <a:off x="3593066" y="839499"/>
            <a:ext cx="1144148" cy="258768"/>
          </a:xfrm>
          <a:prstGeom prst="curvedConnector3">
            <a:avLst/>
          </a:prstGeom>
          <a:ln>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5444861" y="53373"/>
            <a:ext cx="330284" cy="343437"/>
          </a:xfrm>
          <a:prstGeom prst="rect">
            <a:avLst/>
          </a:prstGeom>
          <a:noFill/>
        </p:spPr>
        <p:txBody>
          <a:bodyPr wrap="none" rtlCol="0">
            <a:spAutoFit/>
          </a:bodyPr>
          <a:lstStyle/>
          <a:p>
            <a:r>
              <a:rPr lang="en-US" sz="1200" dirty="0" smtClean="0"/>
              <a:t>t1</a:t>
            </a:r>
            <a:endParaRPr lang="en-US" sz="1200" dirty="0"/>
          </a:p>
        </p:txBody>
      </p:sp>
      <p:sp>
        <p:nvSpPr>
          <p:cNvPr id="119" name="TextBox 118"/>
          <p:cNvSpPr txBox="1"/>
          <p:nvPr/>
        </p:nvSpPr>
        <p:spPr>
          <a:xfrm>
            <a:off x="6083618" y="-38174"/>
            <a:ext cx="330284" cy="343437"/>
          </a:xfrm>
          <a:prstGeom prst="rect">
            <a:avLst/>
          </a:prstGeom>
          <a:noFill/>
        </p:spPr>
        <p:txBody>
          <a:bodyPr wrap="none" rtlCol="0">
            <a:spAutoFit/>
          </a:bodyPr>
          <a:lstStyle/>
          <a:p>
            <a:r>
              <a:rPr lang="en-US" sz="1200" dirty="0" smtClean="0"/>
              <a:t>t2</a:t>
            </a:r>
            <a:endParaRPr lang="en-US" sz="1200" dirty="0"/>
          </a:p>
        </p:txBody>
      </p:sp>
      <p:sp>
        <p:nvSpPr>
          <p:cNvPr id="120" name="TextBox 119"/>
          <p:cNvSpPr txBox="1"/>
          <p:nvPr/>
        </p:nvSpPr>
        <p:spPr>
          <a:xfrm>
            <a:off x="6782924" y="209949"/>
            <a:ext cx="330284" cy="343437"/>
          </a:xfrm>
          <a:prstGeom prst="rect">
            <a:avLst/>
          </a:prstGeom>
          <a:noFill/>
        </p:spPr>
        <p:txBody>
          <a:bodyPr wrap="none" rtlCol="0">
            <a:spAutoFit/>
          </a:bodyPr>
          <a:lstStyle/>
          <a:p>
            <a:r>
              <a:rPr lang="en-US" sz="1200" dirty="0" smtClean="0"/>
              <a:t>t3</a:t>
            </a:r>
            <a:endParaRPr lang="en-US" sz="1200" dirty="0"/>
          </a:p>
        </p:txBody>
      </p:sp>
      <p:sp>
        <p:nvSpPr>
          <p:cNvPr id="121" name="TextBox 120"/>
          <p:cNvSpPr txBox="1"/>
          <p:nvPr/>
        </p:nvSpPr>
        <p:spPr>
          <a:xfrm>
            <a:off x="4510999" y="977839"/>
            <a:ext cx="330284" cy="343437"/>
          </a:xfrm>
          <a:prstGeom prst="rect">
            <a:avLst/>
          </a:prstGeom>
          <a:noFill/>
        </p:spPr>
        <p:txBody>
          <a:bodyPr wrap="none" rtlCol="0">
            <a:spAutoFit/>
          </a:bodyPr>
          <a:lstStyle/>
          <a:p>
            <a:r>
              <a:rPr lang="en-US" sz="1200" dirty="0" smtClean="0"/>
              <a:t>t4</a:t>
            </a:r>
            <a:endParaRPr lang="en-US" sz="1200" dirty="0"/>
          </a:p>
        </p:txBody>
      </p:sp>
      <p:sp>
        <p:nvSpPr>
          <p:cNvPr id="122" name="TextBox 121"/>
          <p:cNvSpPr txBox="1"/>
          <p:nvPr/>
        </p:nvSpPr>
        <p:spPr>
          <a:xfrm>
            <a:off x="5274805" y="1096388"/>
            <a:ext cx="330284" cy="343437"/>
          </a:xfrm>
          <a:prstGeom prst="rect">
            <a:avLst/>
          </a:prstGeom>
          <a:noFill/>
        </p:spPr>
        <p:txBody>
          <a:bodyPr wrap="none" rtlCol="0">
            <a:spAutoFit/>
          </a:bodyPr>
          <a:lstStyle/>
          <a:p>
            <a:r>
              <a:rPr lang="en-US" sz="1200" dirty="0" smtClean="0"/>
              <a:t>t5</a:t>
            </a:r>
            <a:endParaRPr lang="en-US" sz="1200" dirty="0"/>
          </a:p>
        </p:txBody>
      </p:sp>
      <p:sp>
        <p:nvSpPr>
          <p:cNvPr id="123" name="TextBox 122"/>
          <p:cNvSpPr txBox="1"/>
          <p:nvPr/>
        </p:nvSpPr>
        <p:spPr>
          <a:xfrm>
            <a:off x="5592309" y="977839"/>
            <a:ext cx="330284" cy="343437"/>
          </a:xfrm>
          <a:prstGeom prst="rect">
            <a:avLst/>
          </a:prstGeom>
          <a:noFill/>
        </p:spPr>
        <p:txBody>
          <a:bodyPr wrap="none" rtlCol="0">
            <a:spAutoFit/>
          </a:bodyPr>
          <a:lstStyle/>
          <a:p>
            <a:r>
              <a:rPr lang="en-US" sz="1200" dirty="0" smtClean="0"/>
              <a:t>t6</a:t>
            </a:r>
            <a:endParaRPr lang="en-US" sz="1200" dirty="0"/>
          </a:p>
        </p:txBody>
      </p:sp>
      <p:sp>
        <p:nvSpPr>
          <p:cNvPr id="124" name="TextBox 123"/>
          <p:cNvSpPr txBox="1"/>
          <p:nvPr/>
        </p:nvSpPr>
        <p:spPr>
          <a:xfrm>
            <a:off x="3282234" y="1848112"/>
            <a:ext cx="330284" cy="343437"/>
          </a:xfrm>
          <a:prstGeom prst="rect">
            <a:avLst/>
          </a:prstGeom>
          <a:noFill/>
        </p:spPr>
        <p:txBody>
          <a:bodyPr wrap="none" rtlCol="0">
            <a:spAutoFit/>
          </a:bodyPr>
          <a:lstStyle/>
          <a:p>
            <a:r>
              <a:rPr lang="en-US" sz="1200" dirty="0" smtClean="0"/>
              <a:t>t7</a:t>
            </a:r>
            <a:endParaRPr lang="en-US" sz="1200" dirty="0"/>
          </a:p>
        </p:txBody>
      </p:sp>
      <p:sp>
        <p:nvSpPr>
          <p:cNvPr id="125" name="TextBox 124"/>
          <p:cNvSpPr txBox="1"/>
          <p:nvPr/>
        </p:nvSpPr>
        <p:spPr>
          <a:xfrm>
            <a:off x="3995682" y="1760301"/>
            <a:ext cx="330284" cy="343437"/>
          </a:xfrm>
          <a:prstGeom prst="rect">
            <a:avLst/>
          </a:prstGeom>
          <a:noFill/>
        </p:spPr>
        <p:txBody>
          <a:bodyPr wrap="none" rtlCol="0">
            <a:spAutoFit/>
          </a:bodyPr>
          <a:lstStyle/>
          <a:p>
            <a:r>
              <a:rPr lang="en-US" sz="1200" dirty="0" smtClean="0"/>
              <a:t>t8</a:t>
            </a:r>
            <a:endParaRPr lang="en-US" sz="1200" dirty="0"/>
          </a:p>
        </p:txBody>
      </p:sp>
      <p:sp>
        <p:nvSpPr>
          <p:cNvPr id="126" name="TextBox 125"/>
          <p:cNvSpPr txBox="1"/>
          <p:nvPr/>
        </p:nvSpPr>
        <p:spPr>
          <a:xfrm>
            <a:off x="4510999" y="2069170"/>
            <a:ext cx="330284" cy="343437"/>
          </a:xfrm>
          <a:prstGeom prst="rect">
            <a:avLst/>
          </a:prstGeom>
          <a:noFill/>
        </p:spPr>
        <p:txBody>
          <a:bodyPr wrap="none" rtlCol="0">
            <a:spAutoFit/>
          </a:bodyPr>
          <a:lstStyle/>
          <a:p>
            <a:r>
              <a:rPr lang="en-US" sz="1200" dirty="0" smtClean="0"/>
              <a:t>t9</a:t>
            </a:r>
            <a:endParaRPr lang="en-US" sz="1200" dirty="0"/>
          </a:p>
        </p:txBody>
      </p:sp>
      <p:sp>
        <p:nvSpPr>
          <p:cNvPr id="127" name="TextBox 126"/>
          <p:cNvSpPr txBox="1"/>
          <p:nvPr/>
        </p:nvSpPr>
        <p:spPr>
          <a:xfrm>
            <a:off x="3282234" y="3025541"/>
            <a:ext cx="412769" cy="343437"/>
          </a:xfrm>
          <a:prstGeom prst="rect">
            <a:avLst/>
          </a:prstGeom>
          <a:noFill/>
        </p:spPr>
        <p:txBody>
          <a:bodyPr wrap="none" rtlCol="0">
            <a:spAutoFit/>
          </a:bodyPr>
          <a:lstStyle/>
          <a:p>
            <a:r>
              <a:rPr lang="en-US" sz="1200" dirty="0" smtClean="0"/>
              <a:t>t10</a:t>
            </a:r>
            <a:endParaRPr lang="en-US" sz="1200" dirty="0"/>
          </a:p>
        </p:txBody>
      </p:sp>
      <p:sp>
        <p:nvSpPr>
          <p:cNvPr id="128" name="TextBox 127"/>
          <p:cNvSpPr txBox="1"/>
          <p:nvPr/>
        </p:nvSpPr>
        <p:spPr>
          <a:xfrm>
            <a:off x="4794910" y="3025541"/>
            <a:ext cx="412769" cy="343437"/>
          </a:xfrm>
          <a:prstGeom prst="rect">
            <a:avLst/>
          </a:prstGeom>
          <a:noFill/>
        </p:spPr>
        <p:txBody>
          <a:bodyPr wrap="none" rtlCol="0">
            <a:spAutoFit/>
          </a:bodyPr>
          <a:lstStyle/>
          <a:p>
            <a:r>
              <a:rPr lang="en-US" sz="1200" dirty="0" smtClean="0"/>
              <a:t>t11</a:t>
            </a:r>
            <a:endParaRPr lang="en-US" sz="1200" dirty="0"/>
          </a:p>
        </p:txBody>
      </p:sp>
      <p:sp>
        <p:nvSpPr>
          <p:cNvPr id="129" name="TextBox 128"/>
          <p:cNvSpPr txBox="1"/>
          <p:nvPr/>
        </p:nvSpPr>
        <p:spPr>
          <a:xfrm>
            <a:off x="5592309" y="2360037"/>
            <a:ext cx="412769" cy="343437"/>
          </a:xfrm>
          <a:prstGeom prst="rect">
            <a:avLst/>
          </a:prstGeom>
          <a:noFill/>
        </p:spPr>
        <p:txBody>
          <a:bodyPr wrap="none" rtlCol="0">
            <a:spAutoFit/>
          </a:bodyPr>
          <a:lstStyle/>
          <a:p>
            <a:r>
              <a:rPr lang="en-US" sz="1200" dirty="0" smtClean="0"/>
              <a:t>t12</a:t>
            </a:r>
            <a:endParaRPr lang="en-US" sz="1200" dirty="0"/>
          </a:p>
        </p:txBody>
      </p:sp>
      <p:sp>
        <p:nvSpPr>
          <p:cNvPr id="130" name="TextBox 129"/>
          <p:cNvSpPr txBox="1"/>
          <p:nvPr/>
        </p:nvSpPr>
        <p:spPr>
          <a:xfrm>
            <a:off x="6364880" y="1220451"/>
            <a:ext cx="412769" cy="343437"/>
          </a:xfrm>
          <a:prstGeom prst="rect">
            <a:avLst/>
          </a:prstGeom>
          <a:noFill/>
        </p:spPr>
        <p:txBody>
          <a:bodyPr wrap="none" rtlCol="0">
            <a:spAutoFit/>
          </a:bodyPr>
          <a:lstStyle/>
          <a:p>
            <a:r>
              <a:rPr lang="en-US" sz="1200" dirty="0" smtClean="0"/>
              <a:t>t13</a:t>
            </a:r>
            <a:endParaRPr lang="en-US" sz="1200" dirty="0"/>
          </a:p>
        </p:txBody>
      </p:sp>
      <p:sp>
        <p:nvSpPr>
          <p:cNvPr id="131" name="TextBox 130"/>
          <p:cNvSpPr txBox="1"/>
          <p:nvPr/>
        </p:nvSpPr>
        <p:spPr>
          <a:xfrm>
            <a:off x="6989996" y="977839"/>
            <a:ext cx="412769" cy="343437"/>
          </a:xfrm>
          <a:prstGeom prst="rect">
            <a:avLst/>
          </a:prstGeom>
          <a:noFill/>
        </p:spPr>
        <p:txBody>
          <a:bodyPr wrap="none" rtlCol="0">
            <a:spAutoFit/>
          </a:bodyPr>
          <a:lstStyle/>
          <a:p>
            <a:r>
              <a:rPr lang="en-US" sz="1200" dirty="0" smtClean="0"/>
              <a:t>t14</a:t>
            </a:r>
            <a:endParaRPr lang="en-US" sz="1200" dirty="0"/>
          </a:p>
        </p:txBody>
      </p:sp>
      <p:sp>
        <p:nvSpPr>
          <p:cNvPr id="132" name="TextBox 131"/>
          <p:cNvSpPr txBox="1"/>
          <p:nvPr/>
        </p:nvSpPr>
        <p:spPr>
          <a:xfrm>
            <a:off x="7796804" y="1080223"/>
            <a:ext cx="412769" cy="343437"/>
          </a:xfrm>
          <a:prstGeom prst="rect">
            <a:avLst/>
          </a:prstGeom>
          <a:noFill/>
        </p:spPr>
        <p:txBody>
          <a:bodyPr wrap="none" rtlCol="0">
            <a:spAutoFit/>
          </a:bodyPr>
          <a:lstStyle/>
          <a:p>
            <a:r>
              <a:rPr lang="en-US" sz="1200" dirty="0" smtClean="0"/>
              <a:t>t15</a:t>
            </a:r>
            <a:endParaRPr lang="en-US" sz="1200" dirty="0"/>
          </a:p>
        </p:txBody>
      </p:sp>
      <p:sp>
        <p:nvSpPr>
          <p:cNvPr id="133" name="TextBox 132"/>
          <p:cNvSpPr txBox="1"/>
          <p:nvPr/>
        </p:nvSpPr>
        <p:spPr>
          <a:xfrm>
            <a:off x="6642346" y="1830354"/>
            <a:ext cx="412769" cy="343437"/>
          </a:xfrm>
          <a:prstGeom prst="rect">
            <a:avLst/>
          </a:prstGeom>
          <a:noFill/>
        </p:spPr>
        <p:txBody>
          <a:bodyPr wrap="none" rtlCol="0">
            <a:spAutoFit/>
          </a:bodyPr>
          <a:lstStyle/>
          <a:p>
            <a:r>
              <a:rPr lang="en-US" sz="1200" dirty="0" smtClean="0"/>
              <a:t>t16</a:t>
            </a:r>
            <a:endParaRPr lang="en-US" sz="1200" dirty="0"/>
          </a:p>
        </p:txBody>
      </p:sp>
      <p:sp>
        <p:nvSpPr>
          <p:cNvPr id="134" name="TextBox 133"/>
          <p:cNvSpPr txBox="1"/>
          <p:nvPr/>
        </p:nvSpPr>
        <p:spPr>
          <a:xfrm>
            <a:off x="7962540" y="1884363"/>
            <a:ext cx="412769" cy="343437"/>
          </a:xfrm>
          <a:prstGeom prst="rect">
            <a:avLst/>
          </a:prstGeom>
          <a:noFill/>
        </p:spPr>
        <p:txBody>
          <a:bodyPr wrap="none" rtlCol="0">
            <a:spAutoFit/>
          </a:bodyPr>
          <a:lstStyle/>
          <a:p>
            <a:r>
              <a:rPr lang="en-US" sz="1200" dirty="0" smtClean="0"/>
              <a:t>t17</a:t>
            </a:r>
            <a:endParaRPr lang="en-US" sz="1200" dirty="0"/>
          </a:p>
        </p:txBody>
      </p:sp>
      <p:cxnSp>
        <p:nvCxnSpPr>
          <p:cNvPr id="135" name="Straight Arrow Connector 134"/>
          <p:cNvCxnSpPr>
            <a:stCxn id="93" idx="5"/>
          </p:cNvCxnSpPr>
          <p:nvPr/>
        </p:nvCxnSpPr>
        <p:spPr>
          <a:xfrm>
            <a:off x="5284126" y="1300223"/>
            <a:ext cx="342989" cy="7782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7" name="Picture 2" descr="Right-click to download high-resolution ph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729" y="4014510"/>
            <a:ext cx="425537" cy="376364"/>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 descr="Right-click to download high-resolution ph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729" y="4543274"/>
            <a:ext cx="425537" cy="376364"/>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2" descr="Right-click to download high-resolution ph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132" y="5044778"/>
            <a:ext cx="425537" cy="376364"/>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2" descr="Right-click to download high-resolution ph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131" y="5596690"/>
            <a:ext cx="425537" cy="376364"/>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Right-click to download high-resolution ph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132" y="6190905"/>
            <a:ext cx="425537" cy="376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2550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barn(inVertical)">
                                      <p:cBhvr>
                                        <p:cTn id="36" dur="500"/>
                                        <p:tgtEl>
                                          <p:spTgt spid="3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barn(inVertical)">
                                      <p:cBhvr>
                                        <p:cTn id="39" dur="500"/>
                                        <p:tgtEl>
                                          <p:spTgt spid="5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500" fill="hold"/>
                                        <p:tgtEl>
                                          <p:spTgt spid="3"/>
                                        </p:tgtEl>
                                        <p:attrNameLst>
                                          <p:attrName>ppt_w</p:attrName>
                                        </p:attrNameLst>
                                      </p:cBhvr>
                                      <p:tavLst>
                                        <p:tav tm="0">
                                          <p:val>
                                            <p:fltVal val="0"/>
                                          </p:val>
                                        </p:tav>
                                        <p:tav tm="100000">
                                          <p:val>
                                            <p:strVal val="#ppt_w"/>
                                          </p:val>
                                        </p:tav>
                                      </p:tavLst>
                                    </p:anim>
                                    <p:anim calcmode="lin" valueType="num">
                                      <p:cBhvr>
                                        <p:cTn id="67" dur="500" fill="hold"/>
                                        <p:tgtEl>
                                          <p:spTgt spid="3"/>
                                        </p:tgtEl>
                                        <p:attrNameLst>
                                          <p:attrName>ppt_h</p:attrName>
                                        </p:attrNameLst>
                                      </p:cBhvr>
                                      <p:tavLst>
                                        <p:tav tm="0">
                                          <p:val>
                                            <p:fltVal val="0"/>
                                          </p:val>
                                        </p:tav>
                                        <p:tav tm="100000">
                                          <p:val>
                                            <p:strVal val="#ppt_h"/>
                                          </p:val>
                                        </p:tav>
                                      </p:tavLst>
                                    </p:anim>
                                    <p:animEffect transition="in" filter="fade">
                                      <p:cBhvr>
                                        <p:cTn id="68" dur="500"/>
                                        <p:tgtEl>
                                          <p:spTgt spid="3"/>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randombar(horizontal)">
                                      <p:cBhvr>
                                        <p:cTn id="73" dur="500"/>
                                        <p:tgtEl>
                                          <p:spTgt spid="32"/>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randombar(horizontal)">
                                      <p:cBhvr>
                                        <p:cTn id="7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2" grpId="0" animBg="1"/>
      <p:bldP spid="13" grpId="0" animBg="1"/>
      <p:bldP spid="18" grpId="0" animBg="1"/>
      <p:bldP spid="21" grpId="0" animBg="1"/>
      <p:bldP spid="25" grpId="0" animBg="1"/>
      <p:bldP spid="32" grpId="0"/>
      <p:bldP spid="33" grpId="0" animBg="1"/>
      <p:bldP spid="35" grpId="0" animBg="1"/>
      <p:bldP spid="36" grpId="0" animBg="1"/>
      <p:bldP spid="39" grpId="0" animBg="1"/>
      <p:bldP spid="40" grpId="0" animBg="1"/>
      <p:bldP spid="41" grpId="0" animBg="1"/>
      <p:bldP spid="15" grpId="0"/>
      <p:bldP spid="59"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649" y="152400"/>
            <a:ext cx="1851951" cy="816383"/>
          </a:xfrm>
        </p:spPr>
        <p:txBody>
          <a:bodyPr>
            <a:noAutofit/>
          </a:bodyPr>
          <a:lstStyle/>
          <a:p>
            <a:r>
              <a:rPr lang="en-US" sz="1800" dirty="0" smtClean="0"/>
              <a:t>Actual Running Time with P Processors</a:t>
            </a:r>
            <a:endParaRPr lang="en-US" sz="1800" dirty="0"/>
          </a:p>
        </p:txBody>
      </p:sp>
      <p:sp>
        <p:nvSpPr>
          <p:cNvPr id="14" name="TextBox 13"/>
          <p:cNvSpPr txBox="1"/>
          <p:nvPr/>
        </p:nvSpPr>
        <p:spPr>
          <a:xfrm>
            <a:off x="362366" y="2380141"/>
            <a:ext cx="1322798" cy="369332"/>
          </a:xfrm>
          <a:prstGeom prst="rect">
            <a:avLst/>
          </a:prstGeom>
          <a:noFill/>
        </p:spPr>
        <p:txBody>
          <a:bodyPr wrap="none" rtlCol="0">
            <a:spAutoFit/>
          </a:bodyPr>
          <a:lstStyle/>
          <a:p>
            <a:r>
              <a:rPr lang="en-US" dirty="0" smtClean="0"/>
              <a:t>Assume P=3</a:t>
            </a:r>
            <a:endParaRPr lang="en-US" dirty="0"/>
          </a:p>
        </p:txBody>
      </p:sp>
      <p:sp>
        <p:nvSpPr>
          <p:cNvPr id="29" name="Rounded Rectangle 28"/>
          <p:cNvSpPr/>
          <p:nvPr/>
        </p:nvSpPr>
        <p:spPr>
          <a:xfrm>
            <a:off x="5444862" y="107565"/>
            <a:ext cx="1496022" cy="61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endParaRPr lang="en-US" sz="1200" dirty="0">
              <a:solidFill>
                <a:schemeClr val="tx1"/>
              </a:solidFill>
            </a:endParaRPr>
          </a:p>
        </p:txBody>
      </p:sp>
      <p:sp>
        <p:nvSpPr>
          <p:cNvPr id="30" name="Rounded Rectangle 29"/>
          <p:cNvSpPr/>
          <p:nvPr/>
        </p:nvSpPr>
        <p:spPr>
          <a:xfrm>
            <a:off x="6378724" y="2001689"/>
            <a:ext cx="688109" cy="5631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r>
              <a:rPr lang="en-US" sz="1200" dirty="0" smtClean="0">
                <a:solidFill>
                  <a:schemeClr val="tx1"/>
                </a:solidFill>
              </a:rPr>
              <a:t>FIB(1)</a:t>
            </a:r>
            <a:endParaRPr lang="en-US" sz="1200" dirty="0">
              <a:solidFill>
                <a:schemeClr val="tx1"/>
              </a:solidFill>
            </a:endParaRPr>
          </a:p>
        </p:txBody>
      </p:sp>
      <p:sp>
        <p:nvSpPr>
          <p:cNvPr id="31" name="Rounded Rectangle 30"/>
          <p:cNvSpPr/>
          <p:nvPr/>
        </p:nvSpPr>
        <p:spPr>
          <a:xfrm>
            <a:off x="4613242" y="1080223"/>
            <a:ext cx="1323126" cy="56311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34" name="Rounded Rectangle 33"/>
          <p:cNvSpPr/>
          <p:nvPr/>
        </p:nvSpPr>
        <p:spPr>
          <a:xfrm>
            <a:off x="5274805" y="2001689"/>
            <a:ext cx="821303" cy="56311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endParaRPr lang="en-US" sz="1200" dirty="0">
              <a:solidFill>
                <a:schemeClr val="tx1"/>
              </a:solidFill>
            </a:endParaRPr>
          </a:p>
        </p:txBody>
      </p:sp>
      <p:sp>
        <p:nvSpPr>
          <p:cNvPr id="37" name="Rounded Rectangle 36"/>
          <p:cNvSpPr/>
          <p:nvPr/>
        </p:nvSpPr>
        <p:spPr>
          <a:xfrm>
            <a:off x="3282234" y="1950497"/>
            <a:ext cx="1228766" cy="66550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endParaRPr lang="en-US" sz="1200" dirty="0">
              <a:solidFill>
                <a:schemeClr val="tx1"/>
              </a:solidFill>
            </a:endParaRPr>
          </a:p>
        </p:txBody>
      </p:sp>
      <p:sp>
        <p:nvSpPr>
          <p:cNvPr id="38" name="Rounded Rectangle 37"/>
          <p:cNvSpPr/>
          <p:nvPr/>
        </p:nvSpPr>
        <p:spPr>
          <a:xfrm>
            <a:off x="4287619" y="3025540"/>
            <a:ext cx="651246" cy="51192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endParaRPr lang="en-US" sz="1200" dirty="0">
              <a:solidFill>
                <a:schemeClr val="tx1"/>
              </a:solidFill>
            </a:endParaRPr>
          </a:p>
        </p:txBody>
      </p:sp>
      <p:sp>
        <p:nvSpPr>
          <p:cNvPr id="42" name="Rounded Rectangle 41"/>
          <p:cNvSpPr/>
          <p:nvPr/>
        </p:nvSpPr>
        <p:spPr>
          <a:xfrm>
            <a:off x="3282234" y="3025540"/>
            <a:ext cx="656578" cy="51192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endParaRPr lang="en-US" sz="1200" dirty="0">
              <a:solidFill>
                <a:schemeClr val="tx1"/>
              </a:solidFill>
            </a:endParaRPr>
          </a:p>
        </p:txBody>
      </p:sp>
      <p:sp>
        <p:nvSpPr>
          <p:cNvPr id="44" name="Rounded Rectangle 43"/>
          <p:cNvSpPr/>
          <p:nvPr/>
        </p:nvSpPr>
        <p:spPr>
          <a:xfrm>
            <a:off x="7607490" y="1996301"/>
            <a:ext cx="700397" cy="61969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r>
              <a:rPr lang="en-US" sz="1200" dirty="0" smtClean="0">
                <a:solidFill>
                  <a:schemeClr val="tx1"/>
                </a:solidFill>
              </a:rPr>
              <a:t>FIB(0)</a:t>
            </a:r>
            <a:endParaRPr lang="en-US" sz="1200" dirty="0">
              <a:solidFill>
                <a:schemeClr val="tx1"/>
              </a:solidFill>
            </a:endParaRPr>
          </a:p>
        </p:txBody>
      </p:sp>
      <p:sp>
        <p:nvSpPr>
          <p:cNvPr id="45" name="Oval 44"/>
          <p:cNvSpPr/>
          <p:nvPr/>
        </p:nvSpPr>
        <p:spPr>
          <a:xfrm>
            <a:off x="5565152" y="209950"/>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 name="Oval 45"/>
          <p:cNvSpPr/>
          <p:nvPr/>
        </p:nvSpPr>
        <p:spPr>
          <a:xfrm>
            <a:off x="5992634" y="222074"/>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7" name="Oval 46"/>
          <p:cNvSpPr/>
          <p:nvPr/>
        </p:nvSpPr>
        <p:spPr>
          <a:xfrm>
            <a:off x="6484664" y="235546"/>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8" name="Oval 47"/>
          <p:cNvSpPr/>
          <p:nvPr/>
        </p:nvSpPr>
        <p:spPr>
          <a:xfrm>
            <a:off x="4707602" y="1157012"/>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9" name="Oval 48"/>
          <p:cNvSpPr/>
          <p:nvPr/>
        </p:nvSpPr>
        <p:spPr>
          <a:xfrm>
            <a:off x="5135084" y="1169137"/>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0" name="Oval 49"/>
          <p:cNvSpPr/>
          <p:nvPr/>
        </p:nvSpPr>
        <p:spPr>
          <a:xfrm>
            <a:off x="5627115" y="1182609"/>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1" name="Oval 50"/>
          <p:cNvSpPr/>
          <p:nvPr/>
        </p:nvSpPr>
        <p:spPr>
          <a:xfrm>
            <a:off x="6562515" y="1157012"/>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2" name="Oval 51"/>
          <p:cNvSpPr/>
          <p:nvPr/>
        </p:nvSpPr>
        <p:spPr>
          <a:xfrm>
            <a:off x="6989996" y="1169137"/>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3" name="Oval 52"/>
          <p:cNvSpPr/>
          <p:nvPr/>
        </p:nvSpPr>
        <p:spPr>
          <a:xfrm>
            <a:off x="7482027" y="1182609"/>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4" name="Oval 53"/>
          <p:cNvSpPr/>
          <p:nvPr/>
        </p:nvSpPr>
        <p:spPr>
          <a:xfrm>
            <a:off x="3367723" y="2052882"/>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5" name="Oval 54"/>
          <p:cNvSpPr/>
          <p:nvPr/>
        </p:nvSpPr>
        <p:spPr>
          <a:xfrm>
            <a:off x="4287235" y="2078478"/>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6" name="Oval 55"/>
          <p:cNvSpPr/>
          <p:nvPr/>
        </p:nvSpPr>
        <p:spPr>
          <a:xfrm>
            <a:off x="5565152" y="2104074"/>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7" name="Oval 56"/>
          <p:cNvSpPr/>
          <p:nvPr/>
        </p:nvSpPr>
        <p:spPr>
          <a:xfrm>
            <a:off x="6695617" y="2104074"/>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8" name="Oval 57"/>
          <p:cNvSpPr/>
          <p:nvPr/>
        </p:nvSpPr>
        <p:spPr>
          <a:xfrm>
            <a:off x="7875232" y="2104074"/>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0" name="Oval 59"/>
          <p:cNvSpPr/>
          <p:nvPr/>
        </p:nvSpPr>
        <p:spPr>
          <a:xfrm>
            <a:off x="3523216" y="3127926"/>
            <a:ext cx="174614" cy="1535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1" name="Oval 60"/>
          <p:cNvSpPr/>
          <p:nvPr/>
        </p:nvSpPr>
        <p:spPr>
          <a:xfrm>
            <a:off x="4532988" y="3127926"/>
            <a:ext cx="174614" cy="1535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62" name="Straight Arrow Connector 61"/>
          <p:cNvCxnSpPr>
            <a:stCxn id="45" idx="6"/>
            <a:endCxn id="46" idx="2"/>
          </p:cNvCxnSpPr>
          <p:nvPr/>
        </p:nvCxnSpPr>
        <p:spPr>
          <a:xfrm>
            <a:off x="5739766" y="286739"/>
            <a:ext cx="252868" cy="12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48" idx="6"/>
            <a:endCxn id="49" idx="2"/>
          </p:cNvCxnSpPr>
          <p:nvPr/>
        </p:nvCxnSpPr>
        <p:spPr>
          <a:xfrm>
            <a:off x="4882216" y="1233801"/>
            <a:ext cx="252868" cy="12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1" idx="6"/>
            <a:endCxn id="52" idx="2"/>
          </p:cNvCxnSpPr>
          <p:nvPr/>
        </p:nvCxnSpPr>
        <p:spPr>
          <a:xfrm>
            <a:off x="6737128" y="1233801"/>
            <a:ext cx="252868" cy="12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4" idx="6"/>
          </p:cNvCxnSpPr>
          <p:nvPr/>
        </p:nvCxnSpPr>
        <p:spPr>
          <a:xfrm>
            <a:off x="3542337" y="2129671"/>
            <a:ext cx="252868" cy="12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Rounded Rectangle 65"/>
          <p:cNvSpPr/>
          <p:nvPr/>
        </p:nvSpPr>
        <p:spPr>
          <a:xfrm>
            <a:off x="6378724" y="2001689"/>
            <a:ext cx="688109" cy="56311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endParaRPr lang="en-US" sz="1200" dirty="0">
              <a:solidFill>
                <a:schemeClr val="tx1"/>
              </a:solidFill>
            </a:endParaRPr>
          </a:p>
        </p:txBody>
      </p:sp>
      <p:sp>
        <p:nvSpPr>
          <p:cNvPr id="67" name="Rounded Rectangle 66"/>
          <p:cNvSpPr/>
          <p:nvPr/>
        </p:nvSpPr>
        <p:spPr>
          <a:xfrm>
            <a:off x="6427875" y="1096389"/>
            <a:ext cx="1425369" cy="54695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r>
              <a:rPr lang="en-US" sz="1200" dirty="0" smtClean="0">
                <a:solidFill>
                  <a:schemeClr val="tx1"/>
                </a:solidFill>
              </a:rPr>
              <a:t> </a:t>
            </a:r>
            <a:endParaRPr lang="en-US" sz="1200" dirty="0">
              <a:solidFill>
                <a:schemeClr val="tx1"/>
              </a:solidFill>
            </a:endParaRPr>
          </a:p>
        </p:txBody>
      </p:sp>
      <p:sp>
        <p:nvSpPr>
          <p:cNvPr id="68" name="Rounded Rectangle 67"/>
          <p:cNvSpPr/>
          <p:nvPr/>
        </p:nvSpPr>
        <p:spPr>
          <a:xfrm>
            <a:off x="5274805" y="2001689"/>
            <a:ext cx="821303" cy="56311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69" name="Rounded Rectangle 68"/>
          <p:cNvSpPr/>
          <p:nvPr/>
        </p:nvSpPr>
        <p:spPr>
          <a:xfrm>
            <a:off x="7607490" y="1996301"/>
            <a:ext cx="700397" cy="619699"/>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endParaRPr lang="en-US" sz="1200" dirty="0">
              <a:solidFill>
                <a:schemeClr val="tx1"/>
              </a:solidFill>
            </a:endParaRPr>
          </a:p>
        </p:txBody>
      </p:sp>
      <p:sp>
        <p:nvSpPr>
          <p:cNvPr id="70" name="Oval 69"/>
          <p:cNvSpPr/>
          <p:nvPr/>
        </p:nvSpPr>
        <p:spPr>
          <a:xfrm>
            <a:off x="5565152" y="209950"/>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1" name="Oval 70"/>
          <p:cNvSpPr/>
          <p:nvPr/>
        </p:nvSpPr>
        <p:spPr>
          <a:xfrm>
            <a:off x="5992634" y="222074"/>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2" name="Oval 71"/>
          <p:cNvSpPr/>
          <p:nvPr/>
        </p:nvSpPr>
        <p:spPr>
          <a:xfrm>
            <a:off x="6484664" y="235546"/>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3" name="Oval 72"/>
          <p:cNvSpPr/>
          <p:nvPr/>
        </p:nvSpPr>
        <p:spPr>
          <a:xfrm>
            <a:off x="4707602" y="1157012"/>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4" name="Oval 73"/>
          <p:cNvSpPr/>
          <p:nvPr/>
        </p:nvSpPr>
        <p:spPr>
          <a:xfrm>
            <a:off x="5135084" y="1169137"/>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5" name="Oval 74"/>
          <p:cNvSpPr/>
          <p:nvPr/>
        </p:nvSpPr>
        <p:spPr>
          <a:xfrm>
            <a:off x="5627115" y="1182609"/>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6" name="Oval 75"/>
          <p:cNvSpPr/>
          <p:nvPr/>
        </p:nvSpPr>
        <p:spPr>
          <a:xfrm>
            <a:off x="6562515" y="1157012"/>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7" name="Oval 76"/>
          <p:cNvSpPr/>
          <p:nvPr/>
        </p:nvSpPr>
        <p:spPr>
          <a:xfrm>
            <a:off x="6989996" y="1169137"/>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8" name="Oval 77"/>
          <p:cNvSpPr/>
          <p:nvPr/>
        </p:nvSpPr>
        <p:spPr>
          <a:xfrm>
            <a:off x="7482027" y="1182609"/>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9" name="Oval 78"/>
          <p:cNvSpPr/>
          <p:nvPr/>
        </p:nvSpPr>
        <p:spPr>
          <a:xfrm>
            <a:off x="3367723" y="2052882"/>
            <a:ext cx="174614" cy="1535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0" name="Oval 79"/>
          <p:cNvSpPr/>
          <p:nvPr/>
        </p:nvSpPr>
        <p:spPr>
          <a:xfrm>
            <a:off x="3943181" y="2065006"/>
            <a:ext cx="174614" cy="153578"/>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1" name="Oval 80"/>
          <p:cNvSpPr/>
          <p:nvPr/>
        </p:nvSpPr>
        <p:spPr>
          <a:xfrm>
            <a:off x="4287235" y="2078478"/>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2" name="Oval 81"/>
          <p:cNvSpPr/>
          <p:nvPr/>
        </p:nvSpPr>
        <p:spPr>
          <a:xfrm>
            <a:off x="5565152" y="2104074"/>
            <a:ext cx="174614" cy="1535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3" name="Oval 82"/>
          <p:cNvSpPr/>
          <p:nvPr/>
        </p:nvSpPr>
        <p:spPr>
          <a:xfrm>
            <a:off x="6695617" y="2104074"/>
            <a:ext cx="174614" cy="1535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4" name="Oval 83"/>
          <p:cNvSpPr/>
          <p:nvPr/>
        </p:nvSpPr>
        <p:spPr>
          <a:xfrm>
            <a:off x="7875232" y="2104074"/>
            <a:ext cx="174614" cy="1535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85" name="Straight Arrow Connector 84"/>
          <p:cNvCxnSpPr>
            <a:stCxn id="70" idx="6"/>
            <a:endCxn id="71" idx="2"/>
          </p:cNvCxnSpPr>
          <p:nvPr/>
        </p:nvCxnSpPr>
        <p:spPr>
          <a:xfrm>
            <a:off x="5739766" y="286739"/>
            <a:ext cx="252868" cy="12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73" idx="6"/>
            <a:endCxn id="74" idx="2"/>
          </p:cNvCxnSpPr>
          <p:nvPr/>
        </p:nvCxnSpPr>
        <p:spPr>
          <a:xfrm>
            <a:off x="4882216" y="1233801"/>
            <a:ext cx="252868" cy="12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76" idx="6"/>
            <a:endCxn id="77" idx="2"/>
          </p:cNvCxnSpPr>
          <p:nvPr/>
        </p:nvCxnSpPr>
        <p:spPr>
          <a:xfrm>
            <a:off x="6737128" y="1233801"/>
            <a:ext cx="252868" cy="12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79" idx="6"/>
            <a:endCxn id="80" idx="2"/>
          </p:cNvCxnSpPr>
          <p:nvPr/>
        </p:nvCxnSpPr>
        <p:spPr>
          <a:xfrm>
            <a:off x="3542337" y="2129671"/>
            <a:ext cx="400844" cy="1212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5565152" y="209950"/>
            <a:ext cx="174614" cy="1535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0" name="Oval 89"/>
          <p:cNvSpPr/>
          <p:nvPr/>
        </p:nvSpPr>
        <p:spPr>
          <a:xfrm>
            <a:off x="5992634" y="222074"/>
            <a:ext cx="174614" cy="153578"/>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1" name="Oval 90"/>
          <p:cNvSpPr/>
          <p:nvPr/>
        </p:nvSpPr>
        <p:spPr>
          <a:xfrm>
            <a:off x="6484664" y="235546"/>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2" name="Oval 91"/>
          <p:cNvSpPr/>
          <p:nvPr/>
        </p:nvSpPr>
        <p:spPr>
          <a:xfrm>
            <a:off x="4707602" y="1157012"/>
            <a:ext cx="174614" cy="1535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3" name="Oval 92"/>
          <p:cNvSpPr/>
          <p:nvPr/>
        </p:nvSpPr>
        <p:spPr>
          <a:xfrm>
            <a:off x="5135084" y="1169137"/>
            <a:ext cx="174614" cy="153578"/>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4" name="Oval 93"/>
          <p:cNvSpPr/>
          <p:nvPr/>
        </p:nvSpPr>
        <p:spPr>
          <a:xfrm>
            <a:off x="5627115" y="1182609"/>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5" name="Oval 94"/>
          <p:cNvSpPr/>
          <p:nvPr/>
        </p:nvSpPr>
        <p:spPr>
          <a:xfrm>
            <a:off x="6562515" y="1157012"/>
            <a:ext cx="174614" cy="1535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6" name="Oval 95"/>
          <p:cNvSpPr/>
          <p:nvPr/>
        </p:nvSpPr>
        <p:spPr>
          <a:xfrm>
            <a:off x="6989996" y="1169137"/>
            <a:ext cx="174614" cy="153578"/>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7" name="Oval 96"/>
          <p:cNvSpPr/>
          <p:nvPr/>
        </p:nvSpPr>
        <p:spPr>
          <a:xfrm>
            <a:off x="7482027" y="1182609"/>
            <a:ext cx="174614" cy="153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98" name="Straight Arrow Connector 97"/>
          <p:cNvCxnSpPr>
            <a:stCxn id="89" idx="6"/>
            <a:endCxn id="90" idx="2"/>
          </p:cNvCxnSpPr>
          <p:nvPr/>
        </p:nvCxnSpPr>
        <p:spPr>
          <a:xfrm>
            <a:off x="5739766" y="286739"/>
            <a:ext cx="252868" cy="12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92" idx="6"/>
            <a:endCxn id="93" idx="2"/>
          </p:cNvCxnSpPr>
          <p:nvPr/>
        </p:nvCxnSpPr>
        <p:spPr>
          <a:xfrm>
            <a:off x="4882216" y="1233801"/>
            <a:ext cx="252868" cy="12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95" idx="6"/>
            <a:endCxn id="96" idx="2"/>
          </p:cNvCxnSpPr>
          <p:nvPr/>
        </p:nvCxnSpPr>
        <p:spPr>
          <a:xfrm>
            <a:off x="6737128" y="1233801"/>
            <a:ext cx="252868" cy="12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89" idx="4"/>
            <a:endCxn id="92" idx="0"/>
          </p:cNvCxnSpPr>
          <p:nvPr/>
        </p:nvCxnSpPr>
        <p:spPr>
          <a:xfrm flipH="1">
            <a:off x="4794909" y="363528"/>
            <a:ext cx="857550" cy="79348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0" idx="4"/>
            <a:endCxn id="95" idx="0"/>
          </p:cNvCxnSpPr>
          <p:nvPr/>
        </p:nvCxnSpPr>
        <p:spPr>
          <a:xfrm>
            <a:off x="6079940" y="375652"/>
            <a:ext cx="569881" cy="781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97" idx="0"/>
            <a:endCxn id="91" idx="5"/>
          </p:cNvCxnSpPr>
          <p:nvPr/>
        </p:nvCxnSpPr>
        <p:spPr>
          <a:xfrm flipH="1" flipV="1">
            <a:off x="6633706" y="366633"/>
            <a:ext cx="935628" cy="8159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4" idx="0"/>
            <a:endCxn id="91" idx="4"/>
          </p:cNvCxnSpPr>
          <p:nvPr/>
        </p:nvCxnSpPr>
        <p:spPr>
          <a:xfrm flipV="1">
            <a:off x="5714422" y="389124"/>
            <a:ext cx="857550" cy="79348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92" idx="4"/>
            <a:endCxn id="79" idx="7"/>
          </p:cNvCxnSpPr>
          <p:nvPr/>
        </p:nvCxnSpPr>
        <p:spPr>
          <a:xfrm flipH="1">
            <a:off x="3516765" y="1310590"/>
            <a:ext cx="1278144" cy="76478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81" idx="7"/>
            <a:endCxn id="94" idx="3"/>
          </p:cNvCxnSpPr>
          <p:nvPr/>
        </p:nvCxnSpPr>
        <p:spPr>
          <a:xfrm flipV="1">
            <a:off x="4436277" y="1313695"/>
            <a:ext cx="1216409" cy="78727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82" idx="0"/>
            <a:endCxn id="94" idx="4"/>
          </p:cNvCxnSpPr>
          <p:nvPr/>
        </p:nvCxnSpPr>
        <p:spPr>
          <a:xfrm flipV="1">
            <a:off x="5652459" y="1336186"/>
            <a:ext cx="61963" cy="767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54" idx="4"/>
            <a:endCxn id="60" idx="0"/>
          </p:cNvCxnSpPr>
          <p:nvPr/>
        </p:nvCxnSpPr>
        <p:spPr>
          <a:xfrm>
            <a:off x="3455030" y="2206460"/>
            <a:ext cx="155493" cy="921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80" idx="4"/>
            <a:endCxn id="61" idx="1"/>
          </p:cNvCxnSpPr>
          <p:nvPr/>
        </p:nvCxnSpPr>
        <p:spPr>
          <a:xfrm>
            <a:off x="4030488" y="2218584"/>
            <a:ext cx="528073" cy="93183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60" idx="7"/>
            <a:endCxn id="55" idx="3"/>
          </p:cNvCxnSpPr>
          <p:nvPr/>
        </p:nvCxnSpPr>
        <p:spPr>
          <a:xfrm flipV="1">
            <a:off x="3672258" y="2209565"/>
            <a:ext cx="640550" cy="9408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61" idx="0"/>
            <a:endCxn id="55" idx="4"/>
          </p:cNvCxnSpPr>
          <p:nvPr/>
        </p:nvCxnSpPr>
        <p:spPr>
          <a:xfrm flipH="1" flipV="1">
            <a:off x="4374542" y="2232056"/>
            <a:ext cx="245753" cy="89587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51" idx="4"/>
            <a:endCxn id="83" idx="0"/>
          </p:cNvCxnSpPr>
          <p:nvPr/>
        </p:nvCxnSpPr>
        <p:spPr>
          <a:xfrm>
            <a:off x="6649822" y="1310590"/>
            <a:ext cx="133102" cy="7934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96" idx="5"/>
            <a:endCxn id="84" idx="1"/>
          </p:cNvCxnSpPr>
          <p:nvPr/>
        </p:nvCxnSpPr>
        <p:spPr>
          <a:xfrm>
            <a:off x="7139038" y="1300223"/>
            <a:ext cx="761766" cy="8263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83" idx="6"/>
            <a:endCxn id="53" idx="3"/>
          </p:cNvCxnSpPr>
          <p:nvPr/>
        </p:nvCxnSpPr>
        <p:spPr>
          <a:xfrm flipV="1">
            <a:off x="6870231" y="1313695"/>
            <a:ext cx="637368" cy="867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58" idx="0"/>
            <a:endCxn id="53" idx="5"/>
          </p:cNvCxnSpPr>
          <p:nvPr/>
        </p:nvCxnSpPr>
        <p:spPr>
          <a:xfrm flipH="1" flipV="1">
            <a:off x="7631069" y="1313695"/>
            <a:ext cx="331470" cy="7903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3276600" y="53373"/>
            <a:ext cx="1518310" cy="343437"/>
          </a:xfrm>
          <a:prstGeom prst="rect">
            <a:avLst/>
          </a:prstGeom>
          <a:noFill/>
        </p:spPr>
        <p:txBody>
          <a:bodyPr wrap="square" rtlCol="0">
            <a:spAutoFit/>
          </a:bodyPr>
          <a:lstStyle/>
          <a:p>
            <a:r>
              <a:rPr lang="en-US" sz="1200" dirty="0" smtClean="0"/>
              <a:t>Critical path</a:t>
            </a:r>
          </a:p>
        </p:txBody>
      </p:sp>
      <p:cxnSp>
        <p:nvCxnSpPr>
          <p:cNvPr id="117" name="Curved Connector 116"/>
          <p:cNvCxnSpPr>
            <a:stCxn id="116" idx="2"/>
          </p:cNvCxnSpPr>
          <p:nvPr/>
        </p:nvCxnSpPr>
        <p:spPr>
          <a:xfrm rot="16200000" flipH="1">
            <a:off x="3593066" y="839499"/>
            <a:ext cx="1144148" cy="258768"/>
          </a:xfrm>
          <a:prstGeom prst="curvedConnector3">
            <a:avLst/>
          </a:prstGeom>
          <a:ln>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5444861" y="53373"/>
            <a:ext cx="330284" cy="343437"/>
          </a:xfrm>
          <a:prstGeom prst="rect">
            <a:avLst/>
          </a:prstGeom>
          <a:noFill/>
        </p:spPr>
        <p:txBody>
          <a:bodyPr wrap="none" rtlCol="0">
            <a:spAutoFit/>
          </a:bodyPr>
          <a:lstStyle/>
          <a:p>
            <a:r>
              <a:rPr lang="en-US" sz="1200" dirty="0" smtClean="0"/>
              <a:t>t1</a:t>
            </a:r>
            <a:endParaRPr lang="en-US" sz="1200" dirty="0"/>
          </a:p>
        </p:txBody>
      </p:sp>
      <p:sp>
        <p:nvSpPr>
          <p:cNvPr id="119" name="TextBox 118"/>
          <p:cNvSpPr txBox="1"/>
          <p:nvPr/>
        </p:nvSpPr>
        <p:spPr>
          <a:xfrm>
            <a:off x="6083618" y="-38174"/>
            <a:ext cx="330284" cy="343437"/>
          </a:xfrm>
          <a:prstGeom prst="rect">
            <a:avLst/>
          </a:prstGeom>
          <a:noFill/>
        </p:spPr>
        <p:txBody>
          <a:bodyPr wrap="none" rtlCol="0">
            <a:spAutoFit/>
          </a:bodyPr>
          <a:lstStyle/>
          <a:p>
            <a:r>
              <a:rPr lang="en-US" sz="1200" dirty="0" smtClean="0"/>
              <a:t>t2</a:t>
            </a:r>
            <a:endParaRPr lang="en-US" sz="1200" dirty="0"/>
          </a:p>
        </p:txBody>
      </p:sp>
      <p:sp>
        <p:nvSpPr>
          <p:cNvPr id="120" name="TextBox 119"/>
          <p:cNvSpPr txBox="1"/>
          <p:nvPr/>
        </p:nvSpPr>
        <p:spPr>
          <a:xfrm>
            <a:off x="6782924" y="209949"/>
            <a:ext cx="330284" cy="343437"/>
          </a:xfrm>
          <a:prstGeom prst="rect">
            <a:avLst/>
          </a:prstGeom>
          <a:noFill/>
        </p:spPr>
        <p:txBody>
          <a:bodyPr wrap="none" rtlCol="0">
            <a:spAutoFit/>
          </a:bodyPr>
          <a:lstStyle/>
          <a:p>
            <a:r>
              <a:rPr lang="en-US" sz="1200" dirty="0" smtClean="0"/>
              <a:t>t3</a:t>
            </a:r>
            <a:endParaRPr lang="en-US" sz="1200" dirty="0"/>
          </a:p>
        </p:txBody>
      </p:sp>
      <p:sp>
        <p:nvSpPr>
          <p:cNvPr id="121" name="TextBox 120"/>
          <p:cNvSpPr txBox="1"/>
          <p:nvPr/>
        </p:nvSpPr>
        <p:spPr>
          <a:xfrm>
            <a:off x="4510999" y="977839"/>
            <a:ext cx="330284" cy="343437"/>
          </a:xfrm>
          <a:prstGeom prst="rect">
            <a:avLst/>
          </a:prstGeom>
          <a:noFill/>
        </p:spPr>
        <p:txBody>
          <a:bodyPr wrap="none" rtlCol="0">
            <a:spAutoFit/>
          </a:bodyPr>
          <a:lstStyle/>
          <a:p>
            <a:r>
              <a:rPr lang="en-US" sz="1200" dirty="0" smtClean="0"/>
              <a:t>t4</a:t>
            </a:r>
            <a:endParaRPr lang="en-US" sz="1200" dirty="0"/>
          </a:p>
        </p:txBody>
      </p:sp>
      <p:sp>
        <p:nvSpPr>
          <p:cNvPr id="122" name="TextBox 121"/>
          <p:cNvSpPr txBox="1"/>
          <p:nvPr/>
        </p:nvSpPr>
        <p:spPr>
          <a:xfrm>
            <a:off x="5274805" y="1096388"/>
            <a:ext cx="330284" cy="343437"/>
          </a:xfrm>
          <a:prstGeom prst="rect">
            <a:avLst/>
          </a:prstGeom>
          <a:noFill/>
        </p:spPr>
        <p:txBody>
          <a:bodyPr wrap="none" rtlCol="0">
            <a:spAutoFit/>
          </a:bodyPr>
          <a:lstStyle/>
          <a:p>
            <a:r>
              <a:rPr lang="en-US" sz="1200" dirty="0" smtClean="0"/>
              <a:t>t5</a:t>
            </a:r>
            <a:endParaRPr lang="en-US" sz="1200" dirty="0"/>
          </a:p>
        </p:txBody>
      </p:sp>
      <p:sp>
        <p:nvSpPr>
          <p:cNvPr id="123" name="TextBox 122"/>
          <p:cNvSpPr txBox="1"/>
          <p:nvPr/>
        </p:nvSpPr>
        <p:spPr>
          <a:xfrm>
            <a:off x="5592309" y="977839"/>
            <a:ext cx="330284" cy="343437"/>
          </a:xfrm>
          <a:prstGeom prst="rect">
            <a:avLst/>
          </a:prstGeom>
          <a:noFill/>
        </p:spPr>
        <p:txBody>
          <a:bodyPr wrap="none" rtlCol="0">
            <a:spAutoFit/>
          </a:bodyPr>
          <a:lstStyle/>
          <a:p>
            <a:r>
              <a:rPr lang="en-US" sz="1200" dirty="0" smtClean="0"/>
              <a:t>t6</a:t>
            </a:r>
            <a:endParaRPr lang="en-US" sz="1200" dirty="0"/>
          </a:p>
        </p:txBody>
      </p:sp>
      <p:sp>
        <p:nvSpPr>
          <p:cNvPr id="124" name="TextBox 123"/>
          <p:cNvSpPr txBox="1"/>
          <p:nvPr/>
        </p:nvSpPr>
        <p:spPr>
          <a:xfrm>
            <a:off x="3282234" y="1848112"/>
            <a:ext cx="330284" cy="343437"/>
          </a:xfrm>
          <a:prstGeom prst="rect">
            <a:avLst/>
          </a:prstGeom>
          <a:noFill/>
        </p:spPr>
        <p:txBody>
          <a:bodyPr wrap="none" rtlCol="0">
            <a:spAutoFit/>
          </a:bodyPr>
          <a:lstStyle/>
          <a:p>
            <a:r>
              <a:rPr lang="en-US" sz="1200" dirty="0" smtClean="0"/>
              <a:t>t7</a:t>
            </a:r>
            <a:endParaRPr lang="en-US" sz="1200" dirty="0"/>
          </a:p>
        </p:txBody>
      </p:sp>
      <p:sp>
        <p:nvSpPr>
          <p:cNvPr id="125" name="TextBox 124"/>
          <p:cNvSpPr txBox="1"/>
          <p:nvPr/>
        </p:nvSpPr>
        <p:spPr>
          <a:xfrm>
            <a:off x="3995682" y="1760301"/>
            <a:ext cx="330284" cy="343437"/>
          </a:xfrm>
          <a:prstGeom prst="rect">
            <a:avLst/>
          </a:prstGeom>
          <a:noFill/>
        </p:spPr>
        <p:txBody>
          <a:bodyPr wrap="none" rtlCol="0">
            <a:spAutoFit/>
          </a:bodyPr>
          <a:lstStyle/>
          <a:p>
            <a:r>
              <a:rPr lang="en-US" sz="1200" dirty="0" smtClean="0"/>
              <a:t>t8</a:t>
            </a:r>
            <a:endParaRPr lang="en-US" sz="1200" dirty="0"/>
          </a:p>
        </p:txBody>
      </p:sp>
      <p:sp>
        <p:nvSpPr>
          <p:cNvPr id="126" name="TextBox 125"/>
          <p:cNvSpPr txBox="1"/>
          <p:nvPr/>
        </p:nvSpPr>
        <p:spPr>
          <a:xfrm>
            <a:off x="4510999" y="2069170"/>
            <a:ext cx="330284" cy="343437"/>
          </a:xfrm>
          <a:prstGeom prst="rect">
            <a:avLst/>
          </a:prstGeom>
          <a:noFill/>
        </p:spPr>
        <p:txBody>
          <a:bodyPr wrap="none" rtlCol="0">
            <a:spAutoFit/>
          </a:bodyPr>
          <a:lstStyle/>
          <a:p>
            <a:r>
              <a:rPr lang="en-US" sz="1200" dirty="0" smtClean="0"/>
              <a:t>t9</a:t>
            </a:r>
            <a:endParaRPr lang="en-US" sz="1200" dirty="0"/>
          </a:p>
        </p:txBody>
      </p:sp>
      <p:sp>
        <p:nvSpPr>
          <p:cNvPr id="127" name="TextBox 126"/>
          <p:cNvSpPr txBox="1"/>
          <p:nvPr/>
        </p:nvSpPr>
        <p:spPr>
          <a:xfrm>
            <a:off x="3282234" y="3025541"/>
            <a:ext cx="412769" cy="343437"/>
          </a:xfrm>
          <a:prstGeom prst="rect">
            <a:avLst/>
          </a:prstGeom>
          <a:noFill/>
        </p:spPr>
        <p:txBody>
          <a:bodyPr wrap="none" rtlCol="0">
            <a:spAutoFit/>
          </a:bodyPr>
          <a:lstStyle/>
          <a:p>
            <a:r>
              <a:rPr lang="en-US" sz="1200" dirty="0" smtClean="0"/>
              <a:t>t10</a:t>
            </a:r>
            <a:endParaRPr lang="en-US" sz="1200" dirty="0"/>
          </a:p>
        </p:txBody>
      </p:sp>
      <p:sp>
        <p:nvSpPr>
          <p:cNvPr id="128" name="TextBox 127"/>
          <p:cNvSpPr txBox="1"/>
          <p:nvPr/>
        </p:nvSpPr>
        <p:spPr>
          <a:xfrm>
            <a:off x="4794910" y="3025541"/>
            <a:ext cx="412769" cy="343437"/>
          </a:xfrm>
          <a:prstGeom prst="rect">
            <a:avLst/>
          </a:prstGeom>
          <a:noFill/>
        </p:spPr>
        <p:txBody>
          <a:bodyPr wrap="none" rtlCol="0">
            <a:spAutoFit/>
          </a:bodyPr>
          <a:lstStyle/>
          <a:p>
            <a:r>
              <a:rPr lang="en-US" sz="1200" dirty="0" smtClean="0"/>
              <a:t>t11</a:t>
            </a:r>
            <a:endParaRPr lang="en-US" sz="1200" dirty="0"/>
          </a:p>
        </p:txBody>
      </p:sp>
      <p:sp>
        <p:nvSpPr>
          <p:cNvPr id="129" name="TextBox 128"/>
          <p:cNvSpPr txBox="1"/>
          <p:nvPr/>
        </p:nvSpPr>
        <p:spPr>
          <a:xfrm>
            <a:off x="5592309" y="2360037"/>
            <a:ext cx="412769" cy="343437"/>
          </a:xfrm>
          <a:prstGeom prst="rect">
            <a:avLst/>
          </a:prstGeom>
          <a:noFill/>
        </p:spPr>
        <p:txBody>
          <a:bodyPr wrap="none" rtlCol="0">
            <a:spAutoFit/>
          </a:bodyPr>
          <a:lstStyle/>
          <a:p>
            <a:r>
              <a:rPr lang="en-US" sz="1200" dirty="0" smtClean="0"/>
              <a:t>t12</a:t>
            </a:r>
            <a:endParaRPr lang="en-US" sz="1200" dirty="0"/>
          </a:p>
        </p:txBody>
      </p:sp>
      <p:sp>
        <p:nvSpPr>
          <p:cNvPr id="130" name="TextBox 129"/>
          <p:cNvSpPr txBox="1"/>
          <p:nvPr/>
        </p:nvSpPr>
        <p:spPr>
          <a:xfrm>
            <a:off x="6364880" y="1220451"/>
            <a:ext cx="412769" cy="343437"/>
          </a:xfrm>
          <a:prstGeom prst="rect">
            <a:avLst/>
          </a:prstGeom>
          <a:noFill/>
        </p:spPr>
        <p:txBody>
          <a:bodyPr wrap="none" rtlCol="0">
            <a:spAutoFit/>
          </a:bodyPr>
          <a:lstStyle/>
          <a:p>
            <a:r>
              <a:rPr lang="en-US" sz="1200" dirty="0" smtClean="0"/>
              <a:t>t13</a:t>
            </a:r>
            <a:endParaRPr lang="en-US" sz="1200" dirty="0"/>
          </a:p>
        </p:txBody>
      </p:sp>
      <p:sp>
        <p:nvSpPr>
          <p:cNvPr id="131" name="TextBox 130"/>
          <p:cNvSpPr txBox="1"/>
          <p:nvPr/>
        </p:nvSpPr>
        <p:spPr>
          <a:xfrm>
            <a:off x="6989996" y="977839"/>
            <a:ext cx="412769" cy="343437"/>
          </a:xfrm>
          <a:prstGeom prst="rect">
            <a:avLst/>
          </a:prstGeom>
          <a:noFill/>
        </p:spPr>
        <p:txBody>
          <a:bodyPr wrap="none" rtlCol="0">
            <a:spAutoFit/>
          </a:bodyPr>
          <a:lstStyle/>
          <a:p>
            <a:r>
              <a:rPr lang="en-US" sz="1200" dirty="0" smtClean="0"/>
              <a:t>t14</a:t>
            </a:r>
            <a:endParaRPr lang="en-US" sz="1200" dirty="0"/>
          </a:p>
        </p:txBody>
      </p:sp>
      <p:sp>
        <p:nvSpPr>
          <p:cNvPr id="132" name="TextBox 131"/>
          <p:cNvSpPr txBox="1"/>
          <p:nvPr/>
        </p:nvSpPr>
        <p:spPr>
          <a:xfrm>
            <a:off x="7796804" y="1080223"/>
            <a:ext cx="412769" cy="343437"/>
          </a:xfrm>
          <a:prstGeom prst="rect">
            <a:avLst/>
          </a:prstGeom>
          <a:noFill/>
        </p:spPr>
        <p:txBody>
          <a:bodyPr wrap="none" rtlCol="0">
            <a:spAutoFit/>
          </a:bodyPr>
          <a:lstStyle/>
          <a:p>
            <a:r>
              <a:rPr lang="en-US" sz="1200" dirty="0" smtClean="0"/>
              <a:t>t15</a:t>
            </a:r>
            <a:endParaRPr lang="en-US" sz="1200" dirty="0"/>
          </a:p>
        </p:txBody>
      </p:sp>
      <p:sp>
        <p:nvSpPr>
          <p:cNvPr id="133" name="TextBox 132"/>
          <p:cNvSpPr txBox="1"/>
          <p:nvPr/>
        </p:nvSpPr>
        <p:spPr>
          <a:xfrm>
            <a:off x="6642346" y="1830354"/>
            <a:ext cx="412769" cy="343437"/>
          </a:xfrm>
          <a:prstGeom prst="rect">
            <a:avLst/>
          </a:prstGeom>
          <a:noFill/>
        </p:spPr>
        <p:txBody>
          <a:bodyPr wrap="none" rtlCol="0">
            <a:spAutoFit/>
          </a:bodyPr>
          <a:lstStyle/>
          <a:p>
            <a:r>
              <a:rPr lang="en-US" sz="1200" dirty="0" smtClean="0"/>
              <a:t>t16</a:t>
            </a:r>
            <a:endParaRPr lang="en-US" sz="1200" dirty="0"/>
          </a:p>
        </p:txBody>
      </p:sp>
      <p:sp>
        <p:nvSpPr>
          <p:cNvPr id="134" name="TextBox 133"/>
          <p:cNvSpPr txBox="1"/>
          <p:nvPr/>
        </p:nvSpPr>
        <p:spPr>
          <a:xfrm>
            <a:off x="7962540" y="1884363"/>
            <a:ext cx="412769" cy="343437"/>
          </a:xfrm>
          <a:prstGeom prst="rect">
            <a:avLst/>
          </a:prstGeom>
          <a:noFill/>
        </p:spPr>
        <p:txBody>
          <a:bodyPr wrap="none" rtlCol="0">
            <a:spAutoFit/>
          </a:bodyPr>
          <a:lstStyle/>
          <a:p>
            <a:r>
              <a:rPr lang="en-US" sz="1200" dirty="0" smtClean="0"/>
              <a:t>t17</a:t>
            </a:r>
            <a:endParaRPr lang="en-US" sz="1200" dirty="0"/>
          </a:p>
        </p:txBody>
      </p:sp>
      <p:cxnSp>
        <p:nvCxnSpPr>
          <p:cNvPr id="135" name="Straight Arrow Connector 134"/>
          <p:cNvCxnSpPr>
            <a:stCxn id="93" idx="5"/>
          </p:cNvCxnSpPr>
          <p:nvPr/>
        </p:nvCxnSpPr>
        <p:spPr>
          <a:xfrm>
            <a:off x="5284126" y="1300223"/>
            <a:ext cx="342989" cy="7782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6" name="Rectangle 135"/>
          <p:cNvSpPr/>
          <p:nvPr/>
        </p:nvSpPr>
        <p:spPr>
          <a:xfrm>
            <a:off x="1577471" y="4181524"/>
            <a:ext cx="575511"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t1</a:t>
            </a:r>
            <a:endParaRPr lang="en-US" dirty="0"/>
          </a:p>
        </p:txBody>
      </p:sp>
      <p:sp>
        <p:nvSpPr>
          <p:cNvPr id="137" name="Rectangle 136"/>
          <p:cNvSpPr/>
          <p:nvPr/>
        </p:nvSpPr>
        <p:spPr>
          <a:xfrm>
            <a:off x="2316248" y="4181524"/>
            <a:ext cx="685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t2</a:t>
            </a:r>
            <a:endParaRPr lang="en-US" dirty="0"/>
          </a:p>
        </p:txBody>
      </p:sp>
      <p:sp>
        <p:nvSpPr>
          <p:cNvPr id="138" name="Rectangle 137"/>
          <p:cNvSpPr/>
          <p:nvPr/>
        </p:nvSpPr>
        <p:spPr>
          <a:xfrm>
            <a:off x="3192897" y="4181524"/>
            <a:ext cx="685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t13</a:t>
            </a:r>
            <a:endParaRPr lang="en-US" dirty="0"/>
          </a:p>
        </p:txBody>
      </p:sp>
      <p:sp>
        <p:nvSpPr>
          <p:cNvPr id="139" name="Rectangle 138"/>
          <p:cNvSpPr/>
          <p:nvPr/>
        </p:nvSpPr>
        <p:spPr>
          <a:xfrm>
            <a:off x="3230648" y="4807803"/>
            <a:ext cx="656683" cy="196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t5</a:t>
            </a:r>
            <a:endParaRPr lang="en-US" dirty="0"/>
          </a:p>
        </p:txBody>
      </p:sp>
      <p:sp>
        <p:nvSpPr>
          <p:cNvPr id="140" name="Rectangle 139"/>
          <p:cNvSpPr/>
          <p:nvPr/>
        </p:nvSpPr>
        <p:spPr>
          <a:xfrm>
            <a:off x="7959708" y="4181524"/>
            <a:ext cx="650892"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t3</a:t>
            </a:r>
            <a:endParaRPr lang="en-US" dirty="0"/>
          </a:p>
        </p:txBody>
      </p:sp>
      <p:sp>
        <p:nvSpPr>
          <p:cNvPr id="141" name="Rectangle 140"/>
          <p:cNvSpPr/>
          <p:nvPr/>
        </p:nvSpPr>
        <p:spPr>
          <a:xfrm>
            <a:off x="3230648" y="5353052"/>
            <a:ext cx="657726" cy="240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t7</a:t>
            </a:r>
            <a:endParaRPr lang="en-US" dirty="0"/>
          </a:p>
        </p:txBody>
      </p:sp>
      <p:sp>
        <p:nvSpPr>
          <p:cNvPr id="142" name="Rectangle 141"/>
          <p:cNvSpPr/>
          <p:nvPr/>
        </p:nvSpPr>
        <p:spPr>
          <a:xfrm>
            <a:off x="7130344" y="5365084"/>
            <a:ext cx="533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t6</a:t>
            </a:r>
            <a:endParaRPr lang="en-US" dirty="0"/>
          </a:p>
        </p:txBody>
      </p:sp>
      <p:sp>
        <p:nvSpPr>
          <p:cNvPr id="143" name="Rectangle 142"/>
          <p:cNvSpPr/>
          <p:nvPr/>
        </p:nvSpPr>
        <p:spPr>
          <a:xfrm>
            <a:off x="4145048" y="4775537"/>
            <a:ext cx="67475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t10</a:t>
            </a:r>
            <a:endParaRPr lang="en-US" dirty="0"/>
          </a:p>
        </p:txBody>
      </p:sp>
      <p:sp>
        <p:nvSpPr>
          <p:cNvPr id="144" name="TextBox 143"/>
          <p:cNvSpPr txBox="1"/>
          <p:nvPr/>
        </p:nvSpPr>
        <p:spPr>
          <a:xfrm>
            <a:off x="247038" y="4161472"/>
            <a:ext cx="1266180" cy="1477328"/>
          </a:xfrm>
          <a:prstGeom prst="rect">
            <a:avLst/>
          </a:prstGeom>
          <a:noFill/>
        </p:spPr>
        <p:txBody>
          <a:bodyPr wrap="none" rtlCol="0">
            <a:spAutoFit/>
          </a:bodyPr>
          <a:lstStyle/>
          <a:p>
            <a:r>
              <a:rPr lang="en-US" dirty="0" smtClean="0"/>
              <a:t>Processor 1</a:t>
            </a:r>
          </a:p>
          <a:p>
            <a:endParaRPr lang="en-US" dirty="0" smtClean="0"/>
          </a:p>
          <a:p>
            <a:r>
              <a:rPr lang="en-US" dirty="0" smtClean="0"/>
              <a:t>Processor 2</a:t>
            </a:r>
          </a:p>
          <a:p>
            <a:endParaRPr lang="en-US" dirty="0" smtClean="0"/>
          </a:p>
          <a:p>
            <a:r>
              <a:rPr lang="en-US" dirty="0" smtClean="0"/>
              <a:t>Processor 3</a:t>
            </a:r>
            <a:endParaRPr lang="en-US" dirty="0"/>
          </a:p>
        </p:txBody>
      </p:sp>
      <p:sp>
        <p:nvSpPr>
          <p:cNvPr id="145" name="TextBox 144"/>
          <p:cNvSpPr txBox="1"/>
          <p:nvPr/>
        </p:nvSpPr>
        <p:spPr>
          <a:xfrm>
            <a:off x="4575133" y="6510539"/>
            <a:ext cx="713657" cy="369332"/>
          </a:xfrm>
          <a:prstGeom prst="rect">
            <a:avLst/>
          </a:prstGeom>
          <a:noFill/>
        </p:spPr>
        <p:txBody>
          <a:bodyPr wrap="none" rtlCol="0">
            <a:spAutoFit/>
          </a:bodyPr>
          <a:lstStyle/>
          <a:p>
            <a:r>
              <a:rPr lang="en-US" dirty="0" smtClean="0"/>
              <a:t>T</a:t>
            </a:r>
            <a:r>
              <a:rPr lang="en-US" sz="1200" dirty="0"/>
              <a:t>3</a:t>
            </a:r>
            <a:r>
              <a:rPr lang="en-US" dirty="0" smtClean="0"/>
              <a:t> = 8</a:t>
            </a:r>
          </a:p>
        </p:txBody>
      </p:sp>
      <p:sp>
        <p:nvSpPr>
          <p:cNvPr id="146" name="Rectangle 145"/>
          <p:cNvSpPr/>
          <p:nvPr/>
        </p:nvSpPr>
        <p:spPr>
          <a:xfrm>
            <a:off x="4112536" y="4181524"/>
            <a:ext cx="685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t14</a:t>
            </a:r>
            <a:endParaRPr lang="en-US" dirty="0"/>
          </a:p>
        </p:txBody>
      </p:sp>
      <p:sp>
        <p:nvSpPr>
          <p:cNvPr id="147" name="Rectangle 146"/>
          <p:cNvSpPr/>
          <p:nvPr/>
        </p:nvSpPr>
        <p:spPr>
          <a:xfrm>
            <a:off x="6137364" y="5341111"/>
            <a:ext cx="591553"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t9</a:t>
            </a:r>
            <a:endParaRPr lang="en-US" dirty="0"/>
          </a:p>
        </p:txBody>
      </p:sp>
      <p:sp>
        <p:nvSpPr>
          <p:cNvPr id="148" name="Rectangle 147"/>
          <p:cNvSpPr/>
          <p:nvPr/>
        </p:nvSpPr>
        <p:spPr>
          <a:xfrm>
            <a:off x="4145049" y="5308937"/>
            <a:ext cx="685800" cy="2366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t8</a:t>
            </a:r>
            <a:endParaRPr lang="en-US" dirty="0"/>
          </a:p>
        </p:txBody>
      </p:sp>
      <p:sp>
        <p:nvSpPr>
          <p:cNvPr id="150" name="Rectangle 149"/>
          <p:cNvSpPr/>
          <p:nvPr/>
        </p:nvSpPr>
        <p:spPr>
          <a:xfrm>
            <a:off x="5128772" y="5316957"/>
            <a:ext cx="685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t11</a:t>
            </a:r>
            <a:endParaRPr lang="en-US" dirty="0"/>
          </a:p>
        </p:txBody>
      </p:sp>
      <p:sp>
        <p:nvSpPr>
          <p:cNvPr id="151" name="Rectangle 150"/>
          <p:cNvSpPr/>
          <p:nvPr/>
        </p:nvSpPr>
        <p:spPr>
          <a:xfrm>
            <a:off x="5107601" y="4807803"/>
            <a:ext cx="68692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t12</a:t>
            </a:r>
            <a:endParaRPr lang="en-US" dirty="0"/>
          </a:p>
        </p:txBody>
      </p:sp>
      <p:sp>
        <p:nvSpPr>
          <p:cNvPr id="152" name="Rectangle 151"/>
          <p:cNvSpPr/>
          <p:nvPr/>
        </p:nvSpPr>
        <p:spPr>
          <a:xfrm>
            <a:off x="2335133" y="4763869"/>
            <a:ext cx="743115"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t4</a:t>
            </a:r>
            <a:endParaRPr lang="en-US" dirty="0"/>
          </a:p>
        </p:txBody>
      </p:sp>
      <p:sp>
        <p:nvSpPr>
          <p:cNvPr id="153" name="Rectangle 152"/>
          <p:cNvSpPr/>
          <p:nvPr/>
        </p:nvSpPr>
        <p:spPr>
          <a:xfrm>
            <a:off x="5108720" y="4181524"/>
            <a:ext cx="685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t16</a:t>
            </a:r>
            <a:endParaRPr lang="en-US" dirty="0"/>
          </a:p>
        </p:txBody>
      </p:sp>
      <p:sp>
        <p:nvSpPr>
          <p:cNvPr id="154" name="Rectangle 153"/>
          <p:cNvSpPr/>
          <p:nvPr/>
        </p:nvSpPr>
        <p:spPr>
          <a:xfrm>
            <a:off x="6043118" y="4181524"/>
            <a:ext cx="685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t17</a:t>
            </a:r>
            <a:endParaRPr lang="en-US" dirty="0"/>
          </a:p>
        </p:txBody>
      </p:sp>
      <p:sp>
        <p:nvSpPr>
          <p:cNvPr id="155" name="Rectangle 154"/>
          <p:cNvSpPr/>
          <p:nvPr/>
        </p:nvSpPr>
        <p:spPr>
          <a:xfrm>
            <a:off x="7018586" y="4167527"/>
            <a:ext cx="685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t15</a:t>
            </a:r>
            <a:endParaRPr lang="en-US" dirty="0"/>
          </a:p>
        </p:txBody>
      </p:sp>
      <p:sp>
        <p:nvSpPr>
          <p:cNvPr id="156" name="TextBox 155"/>
          <p:cNvSpPr txBox="1"/>
          <p:nvPr/>
        </p:nvSpPr>
        <p:spPr>
          <a:xfrm>
            <a:off x="4264963" y="5678269"/>
            <a:ext cx="495649" cy="646331"/>
          </a:xfrm>
          <a:prstGeom prst="rect">
            <a:avLst/>
          </a:prstGeom>
          <a:noFill/>
        </p:spPr>
        <p:txBody>
          <a:bodyPr wrap="none" rtlCol="0">
            <a:spAutoFit/>
          </a:bodyPr>
          <a:lstStyle/>
          <a:p>
            <a:r>
              <a:rPr lang="en-US" dirty="0" smtClean="0">
                <a:solidFill>
                  <a:srgbClr val="00B0F0"/>
                </a:solidFill>
              </a:rPr>
              <a:t>t16</a:t>
            </a:r>
          </a:p>
          <a:p>
            <a:r>
              <a:rPr lang="en-US" dirty="0" smtClean="0">
                <a:solidFill>
                  <a:srgbClr val="00B0F0"/>
                </a:solidFill>
              </a:rPr>
              <a:t>t12</a:t>
            </a:r>
          </a:p>
        </p:txBody>
      </p:sp>
      <p:sp>
        <p:nvSpPr>
          <p:cNvPr id="157" name="TextBox 156"/>
          <p:cNvSpPr txBox="1"/>
          <p:nvPr/>
        </p:nvSpPr>
        <p:spPr>
          <a:xfrm>
            <a:off x="5184516" y="5756196"/>
            <a:ext cx="495649" cy="369332"/>
          </a:xfrm>
          <a:prstGeom prst="rect">
            <a:avLst/>
          </a:prstGeom>
          <a:noFill/>
        </p:spPr>
        <p:txBody>
          <a:bodyPr wrap="none" rtlCol="0">
            <a:spAutoFit/>
          </a:bodyPr>
          <a:lstStyle/>
          <a:p>
            <a:r>
              <a:rPr lang="en-US" dirty="0" smtClean="0">
                <a:solidFill>
                  <a:srgbClr val="00B0F0"/>
                </a:solidFill>
              </a:rPr>
              <a:t>t17</a:t>
            </a:r>
          </a:p>
        </p:txBody>
      </p:sp>
      <p:sp>
        <p:nvSpPr>
          <p:cNvPr id="159" name="TextBox 158"/>
          <p:cNvSpPr txBox="1"/>
          <p:nvPr/>
        </p:nvSpPr>
        <p:spPr>
          <a:xfrm>
            <a:off x="247038" y="5899484"/>
            <a:ext cx="1705019" cy="369332"/>
          </a:xfrm>
          <a:prstGeom prst="rect">
            <a:avLst/>
          </a:prstGeom>
          <a:noFill/>
        </p:spPr>
        <p:txBody>
          <a:bodyPr wrap="none" rtlCol="0">
            <a:spAutoFit/>
          </a:bodyPr>
          <a:lstStyle/>
          <a:p>
            <a:r>
              <a:rPr lang="en-US" dirty="0" smtClean="0"/>
              <a:t>Waiting strands:</a:t>
            </a:r>
            <a:endParaRPr lang="en-US" dirty="0"/>
          </a:p>
        </p:txBody>
      </p:sp>
      <p:sp>
        <p:nvSpPr>
          <p:cNvPr id="160" name="TextBox 159"/>
          <p:cNvSpPr txBox="1"/>
          <p:nvPr/>
        </p:nvSpPr>
        <p:spPr>
          <a:xfrm>
            <a:off x="306926" y="3670022"/>
            <a:ext cx="8530605" cy="369332"/>
          </a:xfrm>
          <a:prstGeom prst="rect">
            <a:avLst/>
          </a:prstGeom>
          <a:noFill/>
        </p:spPr>
        <p:txBody>
          <a:bodyPr wrap="none" rtlCol="0">
            <a:spAutoFit/>
          </a:bodyPr>
          <a:lstStyle/>
          <a:p>
            <a:r>
              <a:rPr lang="en-US" dirty="0" smtClean="0"/>
              <a:t>Step:                 1              2             3                4                 5               6                7                8        </a:t>
            </a:r>
            <a:endParaRPr lang="en-US" dirty="0"/>
          </a:p>
        </p:txBody>
      </p:sp>
      <p:sp>
        <p:nvSpPr>
          <p:cNvPr id="161" name="TextBox 160"/>
          <p:cNvSpPr txBox="1"/>
          <p:nvPr/>
        </p:nvSpPr>
        <p:spPr>
          <a:xfrm>
            <a:off x="6859895" y="6151349"/>
            <a:ext cx="1955985" cy="369332"/>
          </a:xfrm>
          <a:prstGeom prst="rect">
            <a:avLst/>
          </a:prstGeom>
          <a:noFill/>
        </p:spPr>
        <p:txBody>
          <a:bodyPr wrap="none" rtlCol="0">
            <a:spAutoFit/>
          </a:bodyPr>
          <a:lstStyle/>
          <a:p>
            <a:r>
              <a:rPr lang="en-US" dirty="0" err="1" smtClean="0"/>
              <a:t>PxT</a:t>
            </a:r>
            <a:r>
              <a:rPr lang="en-US" sz="1200" dirty="0" err="1" smtClean="0"/>
              <a:t>P</a:t>
            </a:r>
            <a:r>
              <a:rPr lang="en-US" dirty="0" smtClean="0"/>
              <a:t> = 24 &gt; T1 = 17</a:t>
            </a:r>
            <a:endParaRPr lang="en-US" dirty="0"/>
          </a:p>
        </p:txBody>
      </p:sp>
      <p:pic>
        <p:nvPicPr>
          <p:cNvPr id="3074" name="Picture 2" descr="Right-click to download high-resolution ph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301" y="4390874"/>
            <a:ext cx="425537" cy="376364"/>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2" descr="Right-click to download high-resolution ph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958" y="4922544"/>
            <a:ext cx="425537" cy="376364"/>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2" descr="Right-click to download high-resolution ph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432" y="5534696"/>
            <a:ext cx="425537" cy="376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35062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Speedup</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Speedup</a:t>
            </a:r>
            <a:r>
              <a:rPr lang="en-US" dirty="0" smtClean="0"/>
              <a:t> of a computation on P processors by the ratio:       T</a:t>
            </a:r>
            <a:r>
              <a:rPr lang="en-US" sz="2200" dirty="0" smtClean="0"/>
              <a:t>1</a:t>
            </a:r>
            <a:r>
              <a:rPr lang="en-US" dirty="0" smtClean="0"/>
              <a:t>/T</a:t>
            </a:r>
            <a:r>
              <a:rPr lang="en-US" sz="2200" dirty="0" smtClean="0"/>
              <a:t>P</a:t>
            </a:r>
            <a:r>
              <a:rPr lang="en-US" dirty="0" smtClean="0"/>
              <a:t>.</a:t>
            </a:r>
          </a:p>
          <a:p>
            <a:pPr lvl="1"/>
            <a:r>
              <a:rPr lang="en-US" dirty="0" smtClean="0"/>
              <a:t>It says how many </a:t>
            </a:r>
            <a:r>
              <a:rPr lang="en-US" b="1" i="1" dirty="0" smtClean="0"/>
              <a:t>times</a:t>
            </a:r>
            <a:r>
              <a:rPr lang="en-US" dirty="0" smtClean="0"/>
              <a:t> faster the computation is on P processors than on 1 processor.</a:t>
            </a:r>
          </a:p>
          <a:p>
            <a:pPr marL="0" indent="0">
              <a:buNone/>
            </a:pPr>
            <a:r>
              <a:rPr lang="en-US" dirty="0" smtClean="0"/>
              <a:t>                       T</a:t>
            </a:r>
            <a:r>
              <a:rPr lang="en-US" sz="2200" dirty="0" smtClean="0"/>
              <a:t>1</a:t>
            </a:r>
            <a:r>
              <a:rPr lang="en-US" dirty="0" smtClean="0"/>
              <a:t>/T</a:t>
            </a:r>
            <a:r>
              <a:rPr lang="en-US" sz="2200" dirty="0" smtClean="0"/>
              <a:t>P</a:t>
            </a:r>
            <a:r>
              <a:rPr lang="en-US" dirty="0" smtClean="0"/>
              <a:t> ≤ P</a:t>
            </a:r>
          </a:p>
          <a:p>
            <a:pPr lvl="1"/>
            <a:r>
              <a:rPr lang="en-US" dirty="0" smtClean="0"/>
              <a:t>The speedup on P processors can be at most P</a:t>
            </a:r>
          </a:p>
          <a:p>
            <a:r>
              <a:rPr lang="en-US" b="1" dirty="0" smtClean="0"/>
              <a:t>Linear speedup</a:t>
            </a:r>
            <a:r>
              <a:rPr lang="en-US" dirty="0" smtClean="0"/>
              <a:t>:  when the speedup is linear in the number of processors, that is, when T</a:t>
            </a:r>
            <a:r>
              <a:rPr lang="en-US" sz="2200" dirty="0" smtClean="0"/>
              <a:t>1</a:t>
            </a:r>
            <a:r>
              <a:rPr lang="en-US" dirty="0" smtClean="0"/>
              <a:t>/T</a:t>
            </a:r>
            <a:r>
              <a:rPr lang="en-US" sz="2200" dirty="0" smtClean="0"/>
              <a:t>P</a:t>
            </a:r>
            <a:r>
              <a:rPr lang="en-US" dirty="0" smtClean="0"/>
              <a:t> = </a:t>
            </a:r>
            <a:r>
              <a:rPr lang="el-GR" dirty="0" smtClean="0"/>
              <a:t>Θ</a:t>
            </a:r>
            <a:r>
              <a:rPr lang="en-US" dirty="0" smtClean="0"/>
              <a:t>(P)</a:t>
            </a:r>
          </a:p>
          <a:p>
            <a:r>
              <a:rPr lang="en-US" b="1" dirty="0" smtClean="0"/>
              <a:t>Perfect linear speedup </a:t>
            </a:r>
            <a:r>
              <a:rPr lang="en-US" dirty="0" smtClean="0"/>
              <a:t>: when T1/T</a:t>
            </a:r>
            <a:r>
              <a:rPr lang="en-US" sz="2200" dirty="0" smtClean="0"/>
              <a:t>P</a:t>
            </a:r>
            <a:r>
              <a:rPr lang="en-US" dirty="0" smtClean="0"/>
              <a:t> = P.</a:t>
            </a:r>
            <a:endParaRPr lang="en-US" dirty="0"/>
          </a:p>
        </p:txBody>
      </p:sp>
    </p:spTree>
    <p:extLst>
      <p:ext uri="{BB962C8B-B14F-4D97-AF65-F5344CB8AC3E}">
        <p14:creationId xmlns:p14="http://schemas.microsoft.com/office/powerpoint/2010/main" val="35742392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Parallelism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Definition:  Parallelism =  T</a:t>
            </a:r>
            <a:r>
              <a:rPr lang="en-US" sz="2000" dirty="0" smtClean="0"/>
              <a:t>1</a:t>
            </a:r>
            <a:r>
              <a:rPr lang="en-US" dirty="0" smtClean="0"/>
              <a:t>/T</a:t>
            </a:r>
            <a:r>
              <a:rPr lang="en-US" sz="2000" dirty="0" smtClean="0"/>
              <a:t>∞</a:t>
            </a:r>
          </a:p>
          <a:p>
            <a:pPr lvl="1"/>
            <a:r>
              <a:rPr lang="en-US" sz="1600" dirty="0" smtClean="0"/>
              <a:t>E.g. In P-FIB(4), parallelism = 17/8 = 2.125</a:t>
            </a:r>
          </a:p>
          <a:p>
            <a:r>
              <a:rPr lang="en-US" dirty="0" smtClean="0"/>
              <a:t>How to understand “parallelism”? Three perspectives</a:t>
            </a:r>
          </a:p>
          <a:p>
            <a:pPr lvl="1"/>
            <a:r>
              <a:rPr lang="en-US" dirty="0" smtClean="0"/>
              <a:t>The average amount of work that can be performed in parallel for each step along the critical path. </a:t>
            </a:r>
          </a:p>
          <a:p>
            <a:pPr lvl="1"/>
            <a:r>
              <a:rPr lang="en-US" dirty="0" smtClean="0"/>
              <a:t>The maximum possible speedup that can be achieved on any number of processors. </a:t>
            </a:r>
          </a:p>
          <a:p>
            <a:pPr lvl="1"/>
            <a:r>
              <a:rPr lang="en-US" dirty="0" smtClean="0"/>
              <a:t>Once the number of processors exceeds the parallelism, the computation cannot possibly achieve perfect linear speedup. In P-FIB(4), achieving much more than double the speedup is impossible.</a:t>
            </a:r>
          </a:p>
        </p:txBody>
      </p:sp>
    </p:spTree>
    <p:extLst>
      <p:ext uri="{BB962C8B-B14F-4D97-AF65-F5344CB8AC3E}">
        <p14:creationId xmlns:p14="http://schemas.microsoft.com/office/powerpoint/2010/main" val="82897587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Slackness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Definition:</a:t>
            </a:r>
          </a:p>
          <a:p>
            <a:pPr lvl="1"/>
            <a:r>
              <a:rPr lang="en-US" dirty="0" smtClean="0"/>
              <a:t>Parallel slackness of a multithreaded computation executed on an ideal parallel computer with P processors to be the ratio:</a:t>
            </a:r>
          </a:p>
          <a:p>
            <a:pPr marL="0" indent="0" algn="ctr">
              <a:buNone/>
            </a:pPr>
            <a:endParaRPr lang="en-US" dirty="0" smtClean="0"/>
          </a:p>
          <a:p>
            <a:pPr marL="0" indent="0" algn="ctr">
              <a:buNone/>
            </a:pPr>
            <a:r>
              <a:rPr lang="en-US" dirty="0" smtClean="0"/>
              <a:t>Parallelism/P = (T</a:t>
            </a:r>
            <a:r>
              <a:rPr lang="en-US" sz="2000" dirty="0" smtClean="0"/>
              <a:t>1</a:t>
            </a:r>
            <a:r>
              <a:rPr lang="en-US" dirty="0" smtClean="0"/>
              <a:t>/T</a:t>
            </a:r>
            <a:r>
              <a:rPr lang="en-US" sz="2000" dirty="0" smtClean="0"/>
              <a:t>∞</a:t>
            </a:r>
            <a:r>
              <a:rPr lang="en-US" dirty="0" smtClean="0"/>
              <a:t>)/P = T</a:t>
            </a:r>
            <a:r>
              <a:rPr lang="en-US" sz="2000" dirty="0" smtClean="0"/>
              <a:t>1</a:t>
            </a:r>
            <a:r>
              <a:rPr lang="en-US" dirty="0" smtClean="0"/>
              <a:t>/(PT</a:t>
            </a:r>
            <a:r>
              <a:rPr lang="en-US" sz="2000" dirty="0" smtClean="0"/>
              <a:t>∞</a:t>
            </a:r>
            <a:r>
              <a:rPr lang="en-US" dirty="0" smtClean="0"/>
              <a:t>)</a:t>
            </a:r>
          </a:p>
          <a:p>
            <a:pPr marL="857250" lvl="1" indent="-457200"/>
            <a:endParaRPr lang="en-US" dirty="0" smtClean="0"/>
          </a:p>
          <a:p>
            <a:pPr marL="857250" lvl="1" indent="-457200"/>
            <a:r>
              <a:rPr lang="en-US" dirty="0" smtClean="0"/>
              <a:t>In P-FIB(4), P=3, the parallelism is 2.125,  the parallel slackness is 2.125/3 = 0.71</a:t>
            </a:r>
          </a:p>
          <a:p>
            <a:pPr marL="457200" indent="-457200"/>
            <a:r>
              <a:rPr lang="en-US" dirty="0" smtClean="0"/>
              <a:t>A factor by which the parallelism of the computation exceeds the number of processors in the machine .</a:t>
            </a:r>
          </a:p>
          <a:p>
            <a:pPr marL="457200" indent="-457200"/>
            <a:r>
              <a:rPr lang="en-US" dirty="0" smtClean="0"/>
              <a:t>If the slackness is less than 1, we cannot hope to achieve perfect linear speedup, because T</a:t>
            </a:r>
            <a:r>
              <a:rPr lang="en-US" sz="2100" dirty="0" smtClean="0"/>
              <a:t>1</a:t>
            </a:r>
            <a:r>
              <a:rPr lang="en-US" dirty="0" smtClean="0"/>
              <a:t>/(PT</a:t>
            </a:r>
            <a:r>
              <a:rPr lang="en-US" sz="2100" dirty="0" smtClean="0"/>
              <a:t>∞</a:t>
            </a:r>
            <a:r>
              <a:rPr lang="en-US" dirty="0" smtClean="0"/>
              <a:t>)&lt;1 and the span law. </a:t>
            </a:r>
            <a:endParaRPr lang="en-US" dirty="0"/>
          </a:p>
          <a:p>
            <a:pPr marL="0" indent="0" algn="ctr">
              <a:buNone/>
            </a:pPr>
            <a:endParaRPr lang="en-US" dirty="0"/>
          </a:p>
        </p:txBody>
      </p:sp>
      <p:sp>
        <p:nvSpPr>
          <p:cNvPr id="4" name="Oval 3"/>
          <p:cNvSpPr/>
          <p:nvPr/>
        </p:nvSpPr>
        <p:spPr>
          <a:xfrm>
            <a:off x="2743200" y="3886200"/>
            <a:ext cx="762000" cy="419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931790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Scheduling </a:t>
            </a:r>
            <a:endParaRPr lang="en-US" dirty="0"/>
          </a:p>
        </p:txBody>
      </p:sp>
      <p:sp>
        <p:nvSpPr>
          <p:cNvPr id="3" name="Content Placeholder 2"/>
          <p:cNvSpPr>
            <a:spLocks noGrp="1"/>
          </p:cNvSpPr>
          <p:nvPr>
            <p:ph idx="1"/>
          </p:nvPr>
        </p:nvSpPr>
        <p:spPr>
          <a:xfrm>
            <a:off x="457200" y="1371600"/>
            <a:ext cx="8153400" cy="4754563"/>
          </a:xfrm>
        </p:spPr>
        <p:txBody>
          <a:bodyPr>
            <a:normAutofit/>
          </a:bodyPr>
          <a:lstStyle/>
          <a:p>
            <a:r>
              <a:rPr lang="en-US" dirty="0" smtClean="0"/>
              <a:t>In practice, the scheduler maps the strands to static threads, and the operating system schedules the threads on the processors themselves, but this extra level of indirection is unnecessary for our understanding of scheduling. </a:t>
            </a:r>
          </a:p>
          <a:p>
            <a:r>
              <a:rPr lang="en-US" dirty="0" smtClean="0"/>
              <a:t>We just imagine that the concurrency platform’s scheduler maps strands to processors directly. </a:t>
            </a:r>
            <a:endParaRPr lang="en-US" dirty="0"/>
          </a:p>
        </p:txBody>
      </p:sp>
    </p:spTree>
    <p:extLst>
      <p:ext uri="{BB962C8B-B14F-4D97-AF65-F5344CB8AC3E}">
        <p14:creationId xmlns:p14="http://schemas.microsoft.com/office/powerpoint/2010/main" val="258302007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Distributed </a:t>
            </a:r>
            <a:endParaRPr lang="en-US" dirty="0"/>
          </a:p>
        </p:txBody>
      </p:sp>
      <p:sp>
        <p:nvSpPr>
          <p:cNvPr id="3" name="Content Placeholder 2"/>
          <p:cNvSpPr>
            <a:spLocks noGrp="1"/>
          </p:cNvSpPr>
          <p:nvPr>
            <p:ph idx="1"/>
          </p:nvPr>
        </p:nvSpPr>
        <p:spPr/>
        <p:txBody>
          <a:bodyPr>
            <a:normAutofit lnSpcReduction="10000"/>
          </a:bodyPr>
          <a:lstStyle/>
          <a:p>
            <a:r>
              <a:rPr lang="en-US" dirty="0" smtClean="0"/>
              <a:t>A multithreaded scheduler must schedule the computation with no advance knowledge of when strands will be spawned or when they will complete --- it must operate on-line.</a:t>
            </a:r>
          </a:p>
          <a:p>
            <a:r>
              <a:rPr lang="en-US" dirty="0" smtClean="0"/>
              <a:t>A good scheduler operates in a distributed fashion, where the threads implementing the scheduler cooperate to load-balance the computation.  </a:t>
            </a:r>
          </a:p>
          <a:p>
            <a:r>
              <a:rPr lang="en-US" dirty="0" smtClean="0"/>
              <a:t>Analyzing them is complicated!</a:t>
            </a:r>
            <a:endParaRPr lang="en-US" dirty="0"/>
          </a:p>
        </p:txBody>
      </p:sp>
    </p:spTree>
    <p:extLst>
      <p:ext uri="{BB962C8B-B14F-4D97-AF65-F5344CB8AC3E}">
        <p14:creationId xmlns:p14="http://schemas.microsoft.com/office/powerpoint/2010/main" val="362488842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Centralized scheduler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To keep our analysis simple, we shall investigate an on-line centralized scheduler, which knows the global state of the computation at any given time.</a:t>
            </a:r>
          </a:p>
          <a:p>
            <a:r>
              <a:rPr lang="en-US" b="1" dirty="0" smtClean="0"/>
              <a:t>Greedy scheduler </a:t>
            </a:r>
            <a:r>
              <a:rPr lang="en-US" dirty="0" smtClean="0"/>
              <a:t>--- assign as many strands to processors as possible in each time step.</a:t>
            </a:r>
          </a:p>
          <a:p>
            <a:r>
              <a:rPr lang="en-US" b="1" dirty="0" smtClean="0"/>
              <a:t>Complete step</a:t>
            </a:r>
            <a:r>
              <a:rPr lang="en-US" dirty="0" smtClean="0"/>
              <a:t>: if at least P strands are ready to execute during a time step, we say that the step is complete step;</a:t>
            </a:r>
          </a:p>
          <a:p>
            <a:r>
              <a:rPr lang="en-US" dirty="0" smtClean="0"/>
              <a:t>A greedy scheduler assigns any P of the ready strands to processors. </a:t>
            </a:r>
          </a:p>
          <a:p>
            <a:r>
              <a:rPr lang="en-US" dirty="0" smtClean="0"/>
              <a:t>Otherwise, fewer than P strands are ready to execute, in which case we say that the step is an incomplete step, and the scheduler assigns each ready strand to its own processor. </a:t>
            </a:r>
            <a:endParaRPr lang="en-US" dirty="0"/>
          </a:p>
        </p:txBody>
      </p:sp>
    </p:spTree>
    <p:extLst>
      <p:ext uri="{BB962C8B-B14F-4D97-AF65-F5344CB8AC3E}">
        <p14:creationId xmlns:p14="http://schemas.microsoft.com/office/powerpoint/2010/main" val="386422478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1806071" y="2217184"/>
            <a:ext cx="575511"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t1</a:t>
            </a:r>
            <a:endParaRPr lang="en-US" dirty="0"/>
          </a:p>
        </p:txBody>
      </p:sp>
      <p:sp>
        <p:nvSpPr>
          <p:cNvPr id="5" name="Rectangle 4"/>
          <p:cNvSpPr/>
          <p:nvPr/>
        </p:nvSpPr>
        <p:spPr>
          <a:xfrm>
            <a:off x="2544848" y="2217184"/>
            <a:ext cx="685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t2</a:t>
            </a:r>
            <a:endParaRPr lang="en-US" dirty="0"/>
          </a:p>
        </p:txBody>
      </p:sp>
      <p:sp>
        <p:nvSpPr>
          <p:cNvPr id="6" name="Rectangle 5"/>
          <p:cNvSpPr/>
          <p:nvPr/>
        </p:nvSpPr>
        <p:spPr>
          <a:xfrm>
            <a:off x="3421497" y="2217184"/>
            <a:ext cx="685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t13</a:t>
            </a:r>
            <a:endParaRPr lang="en-US" dirty="0"/>
          </a:p>
        </p:txBody>
      </p:sp>
      <p:sp>
        <p:nvSpPr>
          <p:cNvPr id="7" name="Rectangle 6"/>
          <p:cNvSpPr/>
          <p:nvPr/>
        </p:nvSpPr>
        <p:spPr>
          <a:xfrm>
            <a:off x="3459248" y="2843463"/>
            <a:ext cx="656683" cy="196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t5</a:t>
            </a:r>
            <a:endParaRPr lang="en-US" dirty="0"/>
          </a:p>
        </p:txBody>
      </p:sp>
      <p:sp>
        <p:nvSpPr>
          <p:cNvPr id="8" name="Rectangle 7"/>
          <p:cNvSpPr/>
          <p:nvPr/>
        </p:nvSpPr>
        <p:spPr>
          <a:xfrm>
            <a:off x="8188308" y="2217184"/>
            <a:ext cx="650892"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t3</a:t>
            </a:r>
            <a:endParaRPr lang="en-US" dirty="0"/>
          </a:p>
        </p:txBody>
      </p:sp>
      <p:sp>
        <p:nvSpPr>
          <p:cNvPr id="9" name="Rectangle 8"/>
          <p:cNvSpPr/>
          <p:nvPr/>
        </p:nvSpPr>
        <p:spPr>
          <a:xfrm>
            <a:off x="3459248" y="3388712"/>
            <a:ext cx="657726" cy="240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t7</a:t>
            </a:r>
            <a:endParaRPr lang="en-US" dirty="0"/>
          </a:p>
        </p:txBody>
      </p:sp>
      <p:sp>
        <p:nvSpPr>
          <p:cNvPr id="10" name="Rectangle 9"/>
          <p:cNvSpPr/>
          <p:nvPr/>
        </p:nvSpPr>
        <p:spPr>
          <a:xfrm>
            <a:off x="7358944" y="3400744"/>
            <a:ext cx="533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t6</a:t>
            </a:r>
            <a:endParaRPr lang="en-US" dirty="0"/>
          </a:p>
        </p:txBody>
      </p:sp>
      <p:sp>
        <p:nvSpPr>
          <p:cNvPr id="11" name="Rectangle 10"/>
          <p:cNvSpPr/>
          <p:nvPr/>
        </p:nvSpPr>
        <p:spPr>
          <a:xfrm>
            <a:off x="4373648" y="2811197"/>
            <a:ext cx="67475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t10</a:t>
            </a:r>
            <a:endParaRPr lang="en-US" dirty="0"/>
          </a:p>
        </p:txBody>
      </p:sp>
      <p:sp>
        <p:nvSpPr>
          <p:cNvPr id="12" name="TextBox 11"/>
          <p:cNvSpPr txBox="1"/>
          <p:nvPr/>
        </p:nvSpPr>
        <p:spPr>
          <a:xfrm>
            <a:off x="475638" y="2197132"/>
            <a:ext cx="1266180" cy="1477328"/>
          </a:xfrm>
          <a:prstGeom prst="rect">
            <a:avLst/>
          </a:prstGeom>
          <a:noFill/>
        </p:spPr>
        <p:txBody>
          <a:bodyPr wrap="none" rtlCol="0">
            <a:spAutoFit/>
          </a:bodyPr>
          <a:lstStyle/>
          <a:p>
            <a:r>
              <a:rPr lang="en-US" dirty="0" smtClean="0"/>
              <a:t>Processor 1</a:t>
            </a:r>
          </a:p>
          <a:p>
            <a:endParaRPr lang="en-US" dirty="0" smtClean="0"/>
          </a:p>
          <a:p>
            <a:r>
              <a:rPr lang="en-US" dirty="0" smtClean="0"/>
              <a:t>Processor 2</a:t>
            </a:r>
          </a:p>
          <a:p>
            <a:endParaRPr lang="en-US" dirty="0" smtClean="0"/>
          </a:p>
          <a:p>
            <a:r>
              <a:rPr lang="en-US" dirty="0" smtClean="0"/>
              <a:t>Processor 3</a:t>
            </a:r>
            <a:endParaRPr lang="en-US" dirty="0"/>
          </a:p>
        </p:txBody>
      </p:sp>
      <p:sp>
        <p:nvSpPr>
          <p:cNvPr id="13" name="Rectangle 12"/>
          <p:cNvSpPr/>
          <p:nvPr/>
        </p:nvSpPr>
        <p:spPr>
          <a:xfrm>
            <a:off x="4341136" y="2217184"/>
            <a:ext cx="685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t14</a:t>
            </a:r>
            <a:endParaRPr lang="en-US" dirty="0"/>
          </a:p>
        </p:txBody>
      </p:sp>
      <p:sp>
        <p:nvSpPr>
          <p:cNvPr id="14" name="Rectangle 13"/>
          <p:cNvSpPr/>
          <p:nvPr/>
        </p:nvSpPr>
        <p:spPr>
          <a:xfrm>
            <a:off x="6365964" y="3376771"/>
            <a:ext cx="591553"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t9</a:t>
            </a:r>
            <a:endParaRPr lang="en-US" dirty="0"/>
          </a:p>
        </p:txBody>
      </p:sp>
      <p:sp>
        <p:nvSpPr>
          <p:cNvPr id="15" name="Rectangle 14"/>
          <p:cNvSpPr/>
          <p:nvPr/>
        </p:nvSpPr>
        <p:spPr>
          <a:xfrm>
            <a:off x="4373649" y="3344597"/>
            <a:ext cx="685800" cy="2366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t8</a:t>
            </a:r>
            <a:endParaRPr lang="en-US" dirty="0"/>
          </a:p>
        </p:txBody>
      </p:sp>
      <p:sp>
        <p:nvSpPr>
          <p:cNvPr id="16" name="Rectangle 15"/>
          <p:cNvSpPr/>
          <p:nvPr/>
        </p:nvSpPr>
        <p:spPr>
          <a:xfrm>
            <a:off x="5357372" y="3352617"/>
            <a:ext cx="685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t11</a:t>
            </a:r>
            <a:endParaRPr lang="en-US" dirty="0"/>
          </a:p>
        </p:txBody>
      </p:sp>
      <p:sp>
        <p:nvSpPr>
          <p:cNvPr id="17" name="Rectangle 16"/>
          <p:cNvSpPr/>
          <p:nvPr/>
        </p:nvSpPr>
        <p:spPr>
          <a:xfrm>
            <a:off x="5336201" y="2843463"/>
            <a:ext cx="68692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t12</a:t>
            </a:r>
            <a:endParaRPr lang="en-US" dirty="0"/>
          </a:p>
        </p:txBody>
      </p:sp>
      <p:sp>
        <p:nvSpPr>
          <p:cNvPr id="18" name="Rectangle 17"/>
          <p:cNvSpPr/>
          <p:nvPr/>
        </p:nvSpPr>
        <p:spPr>
          <a:xfrm>
            <a:off x="2563733" y="2799529"/>
            <a:ext cx="743115"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t4</a:t>
            </a:r>
            <a:endParaRPr lang="en-US" dirty="0"/>
          </a:p>
        </p:txBody>
      </p:sp>
      <p:sp>
        <p:nvSpPr>
          <p:cNvPr id="19" name="Rectangle 18"/>
          <p:cNvSpPr/>
          <p:nvPr/>
        </p:nvSpPr>
        <p:spPr>
          <a:xfrm>
            <a:off x="5337320" y="2217184"/>
            <a:ext cx="685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t16</a:t>
            </a:r>
            <a:endParaRPr lang="en-US" dirty="0"/>
          </a:p>
        </p:txBody>
      </p:sp>
      <p:sp>
        <p:nvSpPr>
          <p:cNvPr id="20" name="Rectangle 19"/>
          <p:cNvSpPr/>
          <p:nvPr/>
        </p:nvSpPr>
        <p:spPr>
          <a:xfrm>
            <a:off x="6271718" y="2217184"/>
            <a:ext cx="685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t17</a:t>
            </a:r>
            <a:endParaRPr lang="en-US" dirty="0"/>
          </a:p>
        </p:txBody>
      </p:sp>
      <p:sp>
        <p:nvSpPr>
          <p:cNvPr id="21" name="Rectangle 20"/>
          <p:cNvSpPr/>
          <p:nvPr/>
        </p:nvSpPr>
        <p:spPr>
          <a:xfrm>
            <a:off x="7247186" y="2203187"/>
            <a:ext cx="685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t15</a:t>
            </a:r>
            <a:endParaRPr lang="en-US" dirty="0"/>
          </a:p>
        </p:txBody>
      </p:sp>
      <p:sp>
        <p:nvSpPr>
          <p:cNvPr id="22" name="TextBox 21"/>
          <p:cNvSpPr txBox="1"/>
          <p:nvPr/>
        </p:nvSpPr>
        <p:spPr>
          <a:xfrm>
            <a:off x="4493563" y="4030397"/>
            <a:ext cx="495649" cy="646331"/>
          </a:xfrm>
          <a:prstGeom prst="rect">
            <a:avLst/>
          </a:prstGeom>
          <a:noFill/>
        </p:spPr>
        <p:txBody>
          <a:bodyPr wrap="none" rtlCol="0">
            <a:spAutoFit/>
          </a:bodyPr>
          <a:lstStyle/>
          <a:p>
            <a:r>
              <a:rPr lang="en-US" dirty="0" smtClean="0">
                <a:solidFill>
                  <a:srgbClr val="00B0F0"/>
                </a:solidFill>
              </a:rPr>
              <a:t>t16</a:t>
            </a:r>
          </a:p>
          <a:p>
            <a:r>
              <a:rPr lang="en-US" dirty="0" smtClean="0">
                <a:solidFill>
                  <a:srgbClr val="00B0F0"/>
                </a:solidFill>
              </a:rPr>
              <a:t>t12</a:t>
            </a:r>
          </a:p>
        </p:txBody>
      </p:sp>
      <p:sp>
        <p:nvSpPr>
          <p:cNvPr id="23" name="TextBox 22"/>
          <p:cNvSpPr txBox="1"/>
          <p:nvPr/>
        </p:nvSpPr>
        <p:spPr>
          <a:xfrm>
            <a:off x="5413116" y="4108324"/>
            <a:ext cx="495649" cy="369332"/>
          </a:xfrm>
          <a:prstGeom prst="rect">
            <a:avLst/>
          </a:prstGeom>
          <a:noFill/>
        </p:spPr>
        <p:txBody>
          <a:bodyPr wrap="none" rtlCol="0">
            <a:spAutoFit/>
          </a:bodyPr>
          <a:lstStyle/>
          <a:p>
            <a:r>
              <a:rPr lang="en-US" dirty="0" smtClean="0">
                <a:solidFill>
                  <a:srgbClr val="00B0F0"/>
                </a:solidFill>
              </a:rPr>
              <a:t>t17</a:t>
            </a:r>
          </a:p>
        </p:txBody>
      </p:sp>
      <p:sp>
        <p:nvSpPr>
          <p:cNvPr id="24" name="TextBox 23"/>
          <p:cNvSpPr txBox="1"/>
          <p:nvPr/>
        </p:nvSpPr>
        <p:spPr>
          <a:xfrm>
            <a:off x="475638" y="1752600"/>
            <a:ext cx="535724" cy="369332"/>
          </a:xfrm>
          <a:prstGeom prst="rect">
            <a:avLst/>
          </a:prstGeom>
          <a:noFill/>
        </p:spPr>
        <p:txBody>
          <a:bodyPr wrap="none" rtlCol="0">
            <a:spAutoFit/>
          </a:bodyPr>
          <a:lstStyle/>
          <a:p>
            <a:r>
              <a:rPr lang="en-US" dirty="0" smtClean="0"/>
              <a:t>P=3</a:t>
            </a:r>
            <a:endParaRPr lang="en-US" dirty="0"/>
          </a:p>
        </p:txBody>
      </p:sp>
      <p:sp>
        <p:nvSpPr>
          <p:cNvPr id="25" name="TextBox 24"/>
          <p:cNvSpPr txBox="1"/>
          <p:nvPr/>
        </p:nvSpPr>
        <p:spPr>
          <a:xfrm>
            <a:off x="475638" y="4251612"/>
            <a:ext cx="1705019" cy="369332"/>
          </a:xfrm>
          <a:prstGeom prst="rect">
            <a:avLst/>
          </a:prstGeom>
          <a:noFill/>
        </p:spPr>
        <p:txBody>
          <a:bodyPr wrap="none" rtlCol="0">
            <a:spAutoFit/>
          </a:bodyPr>
          <a:lstStyle/>
          <a:p>
            <a:r>
              <a:rPr lang="en-US" dirty="0" smtClean="0"/>
              <a:t>Waiting strands:</a:t>
            </a:r>
            <a:endParaRPr lang="en-US" dirty="0"/>
          </a:p>
        </p:txBody>
      </p:sp>
      <p:sp>
        <p:nvSpPr>
          <p:cNvPr id="26" name="TextBox 25"/>
          <p:cNvSpPr txBox="1"/>
          <p:nvPr/>
        </p:nvSpPr>
        <p:spPr>
          <a:xfrm>
            <a:off x="4289004" y="1404135"/>
            <a:ext cx="1633460" cy="369332"/>
          </a:xfrm>
          <a:prstGeom prst="rect">
            <a:avLst/>
          </a:prstGeom>
          <a:solidFill>
            <a:srgbClr val="FF0000"/>
          </a:solidFill>
        </p:spPr>
        <p:txBody>
          <a:bodyPr wrap="none" rtlCol="0">
            <a:spAutoFit/>
          </a:bodyPr>
          <a:lstStyle/>
          <a:p>
            <a:r>
              <a:rPr lang="en-US" dirty="0" smtClean="0"/>
              <a:t>Complete steps</a:t>
            </a:r>
            <a:endParaRPr lang="en-US" dirty="0"/>
          </a:p>
        </p:txBody>
      </p:sp>
      <p:cxnSp>
        <p:nvCxnSpPr>
          <p:cNvPr id="28" name="Straight Arrow Connector 27"/>
          <p:cNvCxnSpPr/>
          <p:nvPr/>
        </p:nvCxnSpPr>
        <p:spPr>
          <a:xfrm flipH="1">
            <a:off x="4619791" y="1773467"/>
            <a:ext cx="121596" cy="3484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413116" y="1773467"/>
            <a:ext cx="149484" cy="3484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086600" y="5715000"/>
            <a:ext cx="1785425" cy="369332"/>
          </a:xfrm>
          <a:prstGeom prst="rect">
            <a:avLst/>
          </a:prstGeom>
          <a:solidFill>
            <a:schemeClr val="accent3">
              <a:lumMod val="75000"/>
            </a:schemeClr>
          </a:solidFill>
        </p:spPr>
        <p:txBody>
          <a:bodyPr wrap="none" rtlCol="0">
            <a:spAutoFit/>
          </a:bodyPr>
          <a:lstStyle/>
          <a:p>
            <a:r>
              <a:rPr lang="en-US" dirty="0" smtClean="0"/>
              <a:t>Incomplete steps</a:t>
            </a:r>
            <a:endParaRPr lang="en-US" dirty="0"/>
          </a:p>
        </p:txBody>
      </p:sp>
      <p:cxnSp>
        <p:nvCxnSpPr>
          <p:cNvPr id="33" name="Straight Arrow Connector 32"/>
          <p:cNvCxnSpPr/>
          <p:nvPr/>
        </p:nvCxnSpPr>
        <p:spPr>
          <a:xfrm flipH="1" flipV="1">
            <a:off x="7625644" y="4030398"/>
            <a:ext cx="133350" cy="11512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6661740" y="4108324"/>
            <a:ext cx="630869"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8513754" y="4030398"/>
            <a:ext cx="173046" cy="11512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38200" y="5334000"/>
            <a:ext cx="3174267" cy="1200329"/>
          </a:xfrm>
          <a:prstGeom prst="rect">
            <a:avLst/>
          </a:prstGeom>
          <a:noFill/>
        </p:spPr>
        <p:txBody>
          <a:bodyPr wrap="none" rtlCol="0">
            <a:spAutoFit/>
          </a:bodyPr>
          <a:lstStyle/>
          <a:p>
            <a:r>
              <a:rPr lang="en-US" dirty="0" smtClean="0"/>
              <a:t>T3 = 8</a:t>
            </a:r>
          </a:p>
          <a:p>
            <a:r>
              <a:rPr lang="en-US" dirty="0" smtClean="0"/>
              <a:t>∟T1/3┘ = </a:t>
            </a:r>
            <a:r>
              <a:rPr lang="en-US" dirty="0"/>
              <a:t>∟ </a:t>
            </a:r>
            <a:r>
              <a:rPr lang="en-US" dirty="0" smtClean="0"/>
              <a:t>17/3</a:t>
            </a:r>
            <a:r>
              <a:rPr lang="en-US" dirty="0"/>
              <a:t> ┘</a:t>
            </a:r>
            <a:r>
              <a:rPr lang="en-US" dirty="0" smtClean="0"/>
              <a:t> = </a:t>
            </a:r>
            <a:r>
              <a:rPr lang="en-US" dirty="0"/>
              <a:t>∟ </a:t>
            </a:r>
            <a:r>
              <a:rPr lang="en-US" dirty="0" smtClean="0"/>
              <a:t>5.67</a:t>
            </a:r>
            <a:r>
              <a:rPr lang="en-US" dirty="0"/>
              <a:t> </a:t>
            </a:r>
            <a:r>
              <a:rPr lang="en-US" dirty="0" smtClean="0"/>
              <a:t>┘=5</a:t>
            </a:r>
          </a:p>
          <a:p>
            <a:r>
              <a:rPr lang="en-US" dirty="0" smtClean="0"/>
              <a:t>T∞ = 8 </a:t>
            </a:r>
          </a:p>
          <a:p>
            <a:endParaRPr lang="en-US" dirty="0"/>
          </a:p>
        </p:txBody>
      </p:sp>
      <p:cxnSp>
        <p:nvCxnSpPr>
          <p:cNvPr id="40" name="Straight Arrow Connector 39"/>
          <p:cNvCxnSpPr/>
          <p:nvPr/>
        </p:nvCxnSpPr>
        <p:spPr>
          <a:xfrm flipH="1" flipV="1">
            <a:off x="3034388" y="3907604"/>
            <a:ext cx="3923130" cy="1992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3764398" y="1752600"/>
            <a:ext cx="576738" cy="3693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381582" y="4030398"/>
            <a:ext cx="4476418" cy="2053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57241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Theorem: Upper Bound of Greedy Scheduling</a:t>
            </a:r>
            <a:endParaRPr lang="en-US" dirty="0"/>
          </a:p>
        </p:txBody>
      </p:sp>
      <p:sp>
        <p:nvSpPr>
          <p:cNvPr id="3" name="Content Placeholder 2"/>
          <p:cNvSpPr>
            <a:spLocks noGrp="1"/>
          </p:cNvSpPr>
          <p:nvPr>
            <p:ph idx="1"/>
          </p:nvPr>
        </p:nvSpPr>
        <p:spPr/>
        <p:txBody>
          <a:bodyPr>
            <a:normAutofit fontScale="92500"/>
          </a:bodyPr>
          <a:lstStyle/>
          <a:p>
            <a:pPr lvl="1"/>
            <a:r>
              <a:rPr lang="en-US" dirty="0" smtClean="0"/>
              <a:t>We have :    T</a:t>
            </a:r>
            <a:r>
              <a:rPr lang="en-US" sz="1800" dirty="0"/>
              <a:t>∞ </a:t>
            </a:r>
            <a:r>
              <a:rPr lang="en-US" sz="2600" dirty="0"/>
              <a:t>≤</a:t>
            </a:r>
            <a:r>
              <a:rPr lang="en-US" sz="1800" dirty="0"/>
              <a:t> </a:t>
            </a:r>
            <a:r>
              <a:rPr lang="en-US" dirty="0" smtClean="0"/>
              <a:t>T</a:t>
            </a:r>
            <a:r>
              <a:rPr lang="en-US" sz="1800" dirty="0" smtClean="0"/>
              <a:t>P </a:t>
            </a:r>
            <a:r>
              <a:rPr lang="en-US" sz="2600" dirty="0" smtClean="0"/>
              <a:t>; and  </a:t>
            </a:r>
            <a:r>
              <a:rPr lang="en-US" dirty="0" smtClean="0"/>
              <a:t>T</a:t>
            </a:r>
            <a:r>
              <a:rPr lang="en-US" sz="1600" dirty="0" smtClean="0"/>
              <a:t>1</a:t>
            </a:r>
            <a:r>
              <a:rPr lang="en-US" dirty="0" smtClean="0"/>
              <a:t>/P ≤  T</a:t>
            </a:r>
            <a:r>
              <a:rPr lang="en-US" sz="1900" dirty="0" smtClean="0"/>
              <a:t>P</a:t>
            </a:r>
          </a:p>
          <a:p>
            <a:pPr lvl="1"/>
            <a:r>
              <a:rPr lang="en-US" dirty="0" smtClean="0"/>
              <a:t>Work law: the best running we can hope for on P processors is:  T</a:t>
            </a:r>
            <a:r>
              <a:rPr lang="en-US" sz="1600" dirty="0" smtClean="0"/>
              <a:t>P</a:t>
            </a:r>
            <a:r>
              <a:rPr lang="en-US" dirty="0" smtClean="0"/>
              <a:t> = T</a:t>
            </a:r>
            <a:r>
              <a:rPr lang="en-US" sz="1600" dirty="0" smtClean="0"/>
              <a:t>1</a:t>
            </a:r>
            <a:r>
              <a:rPr lang="en-US" dirty="0" smtClean="0"/>
              <a:t>/P</a:t>
            </a:r>
          </a:p>
          <a:p>
            <a:pPr lvl="1"/>
            <a:r>
              <a:rPr lang="en-US" dirty="0" smtClean="0"/>
              <a:t>Span law: the best we can hope for is T</a:t>
            </a:r>
            <a:r>
              <a:rPr lang="en-US" sz="1600" dirty="0" smtClean="0"/>
              <a:t>P</a:t>
            </a:r>
            <a:r>
              <a:rPr lang="en-US" dirty="0" smtClean="0"/>
              <a:t> = T</a:t>
            </a:r>
            <a:r>
              <a:rPr lang="en-US" sz="1600" dirty="0" smtClean="0"/>
              <a:t>∞</a:t>
            </a:r>
          </a:p>
          <a:p>
            <a:pPr marL="1257300" lvl="2" indent="-457200"/>
            <a:r>
              <a:rPr lang="en-US" dirty="0" smtClean="0"/>
              <a:t>In P-FIB(4),   T3 = 8,   T</a:t>
            </a:r>
            <a:r>
              <a:rPr lang="en-US" sz="1200" dirty="0" smtClean="0"/>
              <a:t>1</a:t>
            </a:r>
            <a:r>
              <a:rPr lang="en-US" dirty="0" smtClean="0"/>
              <a:t>/P = 17/3 = 5.67, T</a:t>
            </a:r>
            <a:r>
              <a:rPr lang="en-US" sz="1200" dirty="0" smtClean="0"/>
              <a:t>∞</a:t>
            </a:r>
            <a:r>
              <a:rPr lang="en-US" dirty="0" smtClean="0"/>
              <a:t>=8</a:t>
            </a:r>
          </a:p>
          <a:p>
            <a:pPr marL="457200" indent="-457200"/>
            <a:r>
              <a:rPr lang="en-US" dirty="0" smtClean="0"/>
              <a:t>On an ideal parallel computer with P processors, a greedy scheduler executes a multithreaded computation with work T</a:t>
            </a:r>
            <a:r>
              <a:rPr lang="en-US" sz="2200" dirty="0" smtClean="0"/>
              <a:t>1</a:t>
            </a:r>
            <a:r>
              <a:rPr lang="en-US" dirty="0" smtClean="0"/>
              <a:t> and T</a:t>
            </a:r>
            <a:r>
              <a:rPr lang="en-US" sz="2200" dirty="0" smtClean="0"/>
              <a:t>∞</a:t>
            </a:r>
            <a:r>
              <a:rPr lang="en-US" dirty="0" smtClean="0"/>
              <a:t> in time</a:t>
            </a:r>
          </a:p>
          <a:p>
            <a:pPr marL="0" indent="0" algn="ctr">
              <a:buNone/>
            </a:pPr>
            <a:r>
              <a:rPr lang="en-US" dirty="0" smtClean="0"/>
              <a:t>T</a:t>
            </a:r>
            <a:r>
              <a:rPr lang="en-US" sz="2000" dirty="0" smtClean="0"/>
              <a:t>P</a:t>
            </a:r>
            <a:r>
              <a:rPr lang="en-US" dirty="0" smtClean="0"/>
              <a:t> ≤ T</a:t>
            </a:r>
            <a:r>
              <a:rPr lang="en-US" sz="2000" dirty="0" smtClean="0"/>
              <a:t>1</a:t>
            </a:r>
            <a:r>
              <a:rPr lang="en-US" dirty="0" smtClean="0"/>
              <a:t>/P+T</a:t>
            </a:r>
            <a:r>
              <a:rPr lang="en-US" sz="2000" dirty="0" smtClean="0"/>
              <a:t>∞</a:t>
            </a:r>
            <a:endParaRPr lang="en-US" dirty="0" smtClean="0"/>
          </a:p>
          <a:p>
            <a:pPr marL="0" indent="0">
              <a:buNone/>
            </a:pPr>
            <a:endParaRPr lang="en-US" dirty="0"/>
          </a:p>
        </p:txBody>
      </p:sp>
    </p:spTree>
    <p:extLst>
      <p:ext uri="{BB962C8B-B14F-4D97-AF65-F5344CB8AC3E}">
        <p14:creationId xmlns:p14="http://schemas.microsoft.com/office/powerpoint/2010/main" val="22037415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r>
              <a:rPr lang="en-US" dirty="0" smtClean="0"/>
              <a:t>Programming Chip Multiprocessors</a:t>
            </a:r>
            <a:r>
              <a:rPr lang="en-US" dirty="0"/>
              <a:t/>
            </a:r>
            <a:br>
              <a:rPr lang="en-US" dirty="0"/>
            </a:br>
            <a:r>
              <a:rPr lang="en-US" dirty="0" smtClean="0"/>
              <a:t>and Shared-memory Parallel Computers </a:t>
            </a:r>
            <a:endParaRPr lang="en-US" dirty="0"/>
          </a:p>
        </p:txBody>
      </p:sp>
      <p:sp>
        <p:nvSpPr>
          <p:cNvPr id="3" name="Content Placeholder 2"/>
          <p:cNvSpPr>
            <a:spLocks noGrp="1"/>
          </p:cNvSpPr>
          <p:nvPr>
            <p:ph idx="1"/>
          </p:nvPr>
        </p:nvSpPr>
        <p:spPr>
          <a:xfrm>
            <a:off x="180975" y="1600200"/>
            <a:ext cx="4572000" cy="685800"/>
          </a:xfrm>
        </p:spPr>
        <p:txBody>
          <a:bodyPr>
            <a:normAutofit/>
          </a:bodyPr>
          <a:lstStyle/>
          <a:p>
            <a:r>
              <a:rPr lang="en-US" sz="2400" dirty="0" smtClean="0"/>
              <a:t>Static threading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95600"/>
            <a:ext cx="36576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200400"/>
            <a:ext cx="3981450" cy="2925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76800" y="1677811"/>
            <a:ext cx="3268267" cy="461665"/>
          </a:xfrm>
          <a:prstGeom prst="rect">
            <a:avLst/>
          </a:prstGeom>
          <a:noFill/>
        </p:spPr>
        <p:txBody>
          <a:bodyPr wrap="none" rtlCol="0">
            <a:spAutoFit/>
          </a:bodyPr>
          <a:lstStyle/>
          <a:p>
            <a:pPr marL="285750" indent="-285750">
              <a:buFont typeface="Arial" pitchFamily="34" charset="0"/>
              <a:buChar char="•"/>
            </a:pPr>
            <a:r>
              <a:rPr lang="en-US" sz="2400" dirty="0"/>
              <a:t>Concurrency platform </a:t>
            </a:r>
          </a:p>
        </p:txBody>
      </p:sp>
      <p:sp>
        <p:nvSpPr>
          <p:cNvPr id="5" name="TextBox 4"/>
          <p:cNvSpPr txBox="1"/>
          <p:nvPr/>
        </p:nvSpPr>
        <p:spPr>
          <a:xfrm>
            <a:off x="4648200" y="6324600"/>
            <a:ext cx="4262705" cy="276999"/>
          </a:xfrm>
          <a:prstGeom prst="rect">
            <a:avLst/>
          </a:prstGeom>
          <a:noFill/>
        </p:spPr>
        <p:txBody>
          <a:bodyPr wrap="none" rtlCol="0">
            <a:spAutoFit/>
          </a:bodyPr>
          <a:lstStyle/>
          <a:p>
            <a:r>
              <a:rPr lang="en-US" sz="1200" dirty="0" smtClean="0"/>
              <a:t>Source: http</a:t>
            </a:r>
            <a:r>
              <a:rPr lang="en-US" sz="1200" dirty="0"/>
              <a:t>://</a:t>
            </a:r>
            <a:r>
              <a:rPr lang="en-US" sz="1200" dirty="0" err="1"/>
              <a:t>msdn.microsoft.com</a:t>
            </a:r>
            <a:r>
              <a:rPr lang="en-US" sz="1200" dirty="0"/>
              <a:t>/en-us/library/ee207192.aspx</a:t>
            </a:r>
          </a:p>
        </p:txBody>
      </p:sp>
      <p:sp>
        <p:nvSpPr>
          <p:cNvPr id="6" name="TextBox 5"/>
          <p:cNvSpPr txBox="1"/>
          <p:nvPr/>
        </p:nvSpPr>
        <p:spPr>
          <a:xfrm>
            <a:off x="76200" y="5742801"/>
            <a:ext cx="5365571" cy="276999"/>
          </a:xfrm>
          <a:prstGeom prst="rect">
            <a:avLst/>
          </a:prstGeom>
          <a:noFill/>
        </p:spPr>
        <p:txBody>
          <a:bodyPr wrap="none" rtlCol="0">
            <a:spAutoFit/>
          </a:bodyPr>
          <a:lstStyle/>
          <a:p>
            <a:r>
              <a:rPr lang="en-US" sz="1200" dirty="0" smtClean="0"/>
              <a:t>Source: http</a:t>
            </a:r>
            <a:r>
              <a:rPr lang="en-US" sz="1200" dirty="0"/>
              <a:t>://</a:t>
            </a:r>
            <a:r>
              <a:rPr lang="en-US" sz="1200" dirty="0" err="1"/>
              <a:t>msdn.microsoft.com</a:t>
            </a:r>
            <a:r>
              <a:rPr lang="en-US" sz="1200" dirty="0"/>
              <a:t>/en-us/library/orm-9780596527570-03-19.aspx</a:t>
            </a:r>
          </a:p>
        </p:txBody>
      </p:sp>
    </p:spTree>
    <p:extLst>
      <p:ext uri="{BB962C8B-B14F-4D97-AF65-F5344CB8AC3E}">
        <p14:creationId xmlns:p14="http://schemas.microsoft.com/office/powerpoint/2010/main" val="188623589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relation between P and T</a:t>
            </a:r>
            <a:r>
              <a:rPr lang="en-US" sz="3200" dirty="0" smtClean="0"/>
              <a:t>P</a:t>
            </a:r>
            <a:endParaRPr lang="en-US" sz="3200" dirty="0"/>
          </a:p>
        </p:txBody>
      </p:sp>
      <p:cxnSp>
        <p:nvCxnSpPr>
          <p:cNvPr id="5" name="Straight Arrow Connector 4"/>
          <p:cNvCxnSpPr/>
          <p:nvPr/>
        </p:nvCxnSpPr>
        <p:spPr>
          <a:xfrm>
            <a:off x="990600" y="6553200"/>
            <a:ext cx="784784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990600" y="1981200"/>
            <a:ext cx="0" cy="4572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27502" y="1447800"/>
            <a:ext cx="288862" cy="369332"/>
          </a:xfrm>
          <a:prstGeom prst="rect">
            <a:avLst/>
          </a:prstGeom>
          <a:noFill/>
        </p:spPr>
        <p:txBody>
          <a:bodyPr wrap="none" rtlCol="0">
            <a:spAutoFit/>
          </a:bodyPr>
          <a:lstStyle/>
          <a:p>
            <a:r>
              <a:rPr lang="en-US" dirty="0"/>
              <a:t>y</a:t>
            </a:r>
            <a:endParaRPr lang="en-US" sz="1200" dirty="0"/>
          </a:p>
        </p:txBody>
      </p:sp>
      <p:sp>
        <p:nvSpPr>
          <p:cNvPr id="13" name="TextBox 12"/>
          <p:cNvSpPr txBox="1"/>
          <p:nvPr/>
        </p:nvSpPr>
        <p:spPr>
          <a:xfrm>
            <a:off x="8840712" y="6324600"/>
            <a:ext cx="284052" cy="369332"/>
          </a:xfrm>
          <a:prstGeom prst="rect">
            <a:avLst/>
          </a:prstGeom>
          <a:noFill/>
        </p:spPr>
        <p:txBody>
          <a:bodyPr wrap="none" rtlCol="0">
            <a:spAutoFit/>
          </a:bodyPr>
          <a:lstStyle/>
          <a:p>
            <a:r>
              <a:rPr lang="en-US" dirty="0" smtClean="0"/>
              <a:t>x</a:t>
            </a:r>
            <a:endParaRPr lang="en-US" dirty="0"/>
          </a:p>
        </p:txBody>
      </p:sp>
      <p:sp>
        <p:nvSpPr>
          <p:cNvPr id="15" name="Freeform 14"/>
          <p:cNvSpPr/>
          <p:nvPr/>
        </p:nvSpPr>
        <p:spPr>
          <a:xfrm>
            <a:off x="1371600" y="2971800"/>
            <a:ext cx="6858000" cy="2474788"/>
          </a:xfrm>
          <a:custGeom>
            <a:avLst/>
            <a:gdLst>
              <a:gd name="connsiteX0" fmla="*/ 0 w 6667928"/>
              <a:gd name="connsiteY0" fmla="*/ 0 h 2434975"/>
              <a:gd name="connsiteX1" fmla="*/ 2013735 w 6667928"/>
              <a:gd name="connsiteY1" fmla="*/ 1993187 h 2434975"/>
              <a:gd name="connsiteX2" fmla="*/ 6667928 w 6667928"/>
              <a:gd name="connsiteY2" fmla="*/ 2434975 h 2434975"/>
              <a:gd name="connsiteX3" fmla="*/ 6667928 w 6667928"/>
              <a:gd name="connsiteY3" fmla="*/ 2434975 h 2434975"/>
            </a:gdLst>
            <a:ahLst/>
            <a:cxnLst>
              <a:cxn ang="0">
                <a:pos x="connsiteX0" y="connsiteY0"/>
              </a:cxn>
              <a:cxn ang="0">
                <a:pos x="connsiteX1" y="connsiteY1"/>
              </a:cxn>
              <a:cxn ang="0">
                <a:pos x="connsiteX2" y="connsiteY2"/>
              </a:cxn>
              <a:cxn ang="0">
                <a:pos x="connsiteX3" y="connsiteY3"/>
              </a:cxn>
            </a:cxnLst>
            <a:rect l="l" t="t" r="r" b="b"/>
            <a:pathLst>
              <a:path w="6667928" h="2434975">
                <a:moveTo>
                  <a:pt x="0" y="0"/>
                </a:moveTo>
                <a:cubicBezTo>
                  <a:pt x="451207" y="793679"/>
                  <a:pt x="902414" y="1587358"/>
                  <a:pt x="2013735" y="1993187"/>
                </a:cubicBezTo>
                <a:cubicBezTo>
                  <a:pt x="3125056" y="2399016"/>
                  <a:pt x="6667928" y="2434975"/>
                  <a:pt x="6667928" y="2434975"/>
                </a:cubicBezTo>
                <a:lnTo>
                  <a:pt x="6667928" y="24349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1866472" y="1984625"/>
            <a:ext cx="6667928" cy="2434975"/>
          </a:xfrm>
          <a:custGeom>
            <a:avLst/>
            <a:gdLst>
              <a:gd name="connsiteX0" fmla="*/ 0 w 6667928"/>
              <a:gd name="connsiteY0" fmla="*/ 0 h 2434975"/>
              <a:gd name="connsiteX1" fmla="*/ 2013735 w 6667928"/>
              <a:gd name="connsiteY1" fmla="*/ 1993187 h 2434975"/>
              <a:gd name="connsiteX2" fmla="*/ 6667928 w 6667928"/>
              <a:gd name="connsiteY2" fmla="*/ 2434975 h 2434975"/>
              <a:gd name="connsiteX3" fmla="*/ 6667928 w 6667928"/>
              <a:gd name="connsiteY3" fmla="*/ 2434975 h 2434975"/>
            </a:gdLst>
            <a:ahLst/>
            <a:cxnLst>
              <a:cxn ang="0">
                <a:pos x="connsiteX0" y="connsiteY0"/>
              </a:cxn>
              <a:cxn ang="0">
                <a:pos x="connsiteX1" y="connsiteY1"/>
              </a:cxn>
              <a:cxn ang="0">
                <a:pos x="connsiteX2" y="connsiteY2"/>
              </a:cxn>
              <a:cxn ang="0">
                <a:pos x="connsiteX3" y="connsiteY3"/>
              </a:cxn>
            </a:cxnLst>
            <a:rect l="l" t="t" r="r" b="b"/>
            <a:pathLst>
              <a:path w="6667928" h="2434975">
                <a:moveTo>
                  <a:pt x="0" y="0"/>
                </a:moveTo>
                <a:cubicBezTo>
                  <a:pt x="451207" y="793679"/>
                  <a:pt x="902414" y="1587358"/>
                  <a:pt x="2013735" y="1993187"/>
                </a:cubicBezTo>
                <a:cubicBezTo>
                  <a:pt x="3125056" y="2399016"/>
                  <a:pt x="6667928" y="2434975"/>
                  <a:pt x="6667928" y="2434975"/>
                </a:cubicBezTo>
                <a:lnTo>
                  <a:pt x="6667928" y="2434975"/>
                </a:ln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9200" y="6488668"/>
            <a:ext cx="7633821" cy="369332"/>
          </a:xfrm>
          <a:prstGeom prst="rect">
            <a:avLst/>
          </a:prstGeom>
          <a:noFill/>
        </p:spPr>
        <p:txBody>
          <a:bodyPr wrap="none" rtlCol="0">
            <a:spAutoFit/>
          </a:bodyPr>
          <a:lstStyle/>
          <a:p>
            <a:r>
              <a:rPr lang="en-US" dirty="0" smtClean="0"/>
              <a:t>1      2      3      4                            P                                                                              ∞</a:t>
            </a:r>
            <a:endParaRPr lang="en-US" dirty="0"/>
          </a:p>
        </p:txBody>
      </p:sp>
      <p:cxnSp>
        <p:nvCxnSpPr>
          <p:cNvPr id="19" name="Straight Connector 18"/>
          <p:cNvCxnSpPr/>
          <p:nvPr/>
        </p:nvCxnSpPr>
        <p:spPr>
          <a:xfrm>
            <a:off x="1371600" y="3011612"/>
            <a:ext cx="0" cy="34653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9600" y="2895600"/>
            <a:ext cx="413896" cy="1477328"/>
          </a:xfrm>
          <a:prstGeom prst="rect">
            <a:avLst/>
          </a:prstGeom>
          <a:noFill/>
        </p:spPr>
        <p:txBody>
          <a:bodyPr wrap="none" rtlCol="0">
            <a:spAutoFit/>
          </a:bodyPr>
          <a:lstStyle/>
          <a:p>
            <a:r>
              <a:rPr lang="en-US" dirty="0" smtClean="0"/>
              <a:t>T1</a:t>
            </a:r>
          </a:p>
          <a:p>
            <a:r>
              <a:rPr lang="en-US" dirty="0" smtClean="0"/>
              <a:t>T2</a:t>
            </a:r>
          </a:p>
          <a:p>
            <a:endParaRPr lang="en-US" dirty="0" smtClean="0"/>
          </a:p>
          <a:p>
            <a:r>
              <a:rPr lang="en-US" dirty="0" smtClean="0"/>
              <a:t>T3</a:t>
            </a:r>
          </a:p>
          <a:p>
            <a:r>
              <a:rPr lang="en-US" dirty="0" smtClean="0"/>
              <a:t>T4</a:t>
            </a:r>
            <a:endParaRPr lang="en-US" dirty="0"/>
          </a:p>
        </p:txBody>
      </p:sp>
      <p:cxnSp>
        <p:nvCxnSpPr>
          <p:cNvPr id="25" name="Straight Connector 24"/>
          <p:cNvCxnSpPr/>
          <p:nvPr/>
        </p:nvCxnSpPr>
        <p:spPr>
          <a:xfrm>
            <a:off x="990600" y="3048000"/>
            <a:ext cx="381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229600" y="5486400"/>
            <a:ext cx="0" cy="103041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62278" y="4448651"/>
            <a:ext cx="502061" cy="1261884"/>
          </a:xfrm>
          <a:prstGeom prst="rect">
            <a:avLst/>
          </a:prstGeom>
          <a:noFill/>
        </p:spPr>
        <p:txBody>
          <a:bodyPr wrap="none" rtlCol="0">
            <a:spAutoFit/>
          </a:bodyPr>
          <a:lstStyle/>
          <a:p>
            <a:r>
              <a:rPr lang="en-US" dirty="0" smtClean="0"/>
              <a:t>T</a:t>
            </a:r>
            <a:r>
              <a:rPr lang="en-US" sz="1200" dirty="0" smtClean="0"/>
              <a:t>P</a:t>
            </a:r>
          </a:p>
          <a:p>
            <a:endParaRPr lang="en-US" sz="1200" dirty="0"/>
          </a:p>
          <a:p>
            <a:endParaRPr lang="en-US" sz="1200" dirty="0" smtClean="0"/>
          </a:p>
          <a:p>
            <a:r>
              <a:rPr lang="en-US" sz="1600" dirty="0" smtClean="0"/>
              <a:t>T</a:t>
            </a:r>
            <a:r>
              <a:rPr lang="en-US" sz="1200" dirty="0" smtClean="0"/>
              <a:t>1/P</a:t>
            </a:r>
          </a:p>
          <a:p>
            <a:r>
              <a:rPr lang="en-US" dirty="0" smtClean="0"/>
              <a:t>T</a:t>
            </a:r>
            <a:r>
              <a:rPr lang="en-US" sz="1200" dirty="0" smtClean="0"/>
              <a:t>∞</a:t>
            </a:r>
            <a:endParaRPr lang="en-US" dirty="0"/>
          </a:p>
        </p:txBody>
      </p:sp>
      <p:cxnSp>
        <p:nvCxnSpPr>
          <p:cNvPr id="30" name="Straight Connector 29"/>
          <p:cNvCxnSpPr/>
          <p:nvPr/>
        </p:nvCxnSpPr>
        <p:spPr>
          <a:xfrm>
            <a:off x="990600" y="5486400"/>
            <a:ext cx="76962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47" idx="4"/>
          </p:cNvCxnSpPr>
          <p:nvPr/>
        </p:nvCxnSpPr>
        <p:spPr>
          <a:xfrm>
            <a:off x="4229100" y="4648201"/>
            <a:ext cx="38100" cy="182879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90600" y="4572000"/>
            <a:ext cx="32004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630627" y="3059668"/>
            <a:ext cx="942887" cy="369332"/>
          </a:xfrm>
          <a:prstGeom prst="rect">
            <a:avLst/>
          </a:prstGeom>
          <a:noFill/>
        </p:spPr>
        <p:txBody>
          <a:bodyPr wrap="none" rtlCol="0">
            <a:spAutoFit/>
          </a:bodyPr>
          <a:lstStyle/>
          <a:p>
            <a:r>
              <a:rPr lang="en-US" dirty="0" smtClean="0"/>
              <a:t>y = T</a:t>
            </a:r>
            <a:r>
              <a:rPr lang="en-US" sz="1200" dirty="0" smtClean="0"/>
              <a:t>1</a:t>
            </a:r>
            <a:r>
              <a:rPr lang="en-US" dirty="0" smtClean="0"/>
              <a:t>/x </a:t>
            </a:r>
            <a:endParaRPr lang="en-US" dirty="0"/>
          </a:p>
        </p:txBody>
      </p:sp>
      <p:cxnSp>
        <p:nvCxnSpPr>
          <p:cNvPr id="45" name="Curved Connector 44"/>
          <p:cNvCxnSpPr/>
          <p:nvPr/>
        </p:nvCxnSpPr>
        <p:spPr>
          <a:xfrm rot="10800000" flipV="1">
            <a:off x="5219322" y="3429000"/>
            <a:ext cx="1791078" cy="1752600"/>
          </a:xfrm>
          <a:prstGeom prst="curvedConnector3">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548477" y="4188262"/>
            <a:ext cx="718723" cy="369332"/>
          </a:xfrm>
          <a:prstGeom prst="rect">
            <a:avLst/>
          </a:prstGeom>
          <a:noFill/>
        </p:spPr>
        <p:txBody>
          <a:bodyPr wrap="none" rtlCol="0">
            <a:spAutoFit/>
          </a:bodyPr>
          <a:lstStyle/>
          <a:p>
            <a:r>
              <a:rPr lang="en-US" dirty="0" smtClean="0"/>
              <a:t>(P, T</a:t>
            </a:r>
            <a:r>
              <a:rPr lang="en-US" sz="1200" dirty="0" smtClean="0"/>
              <a:t>P</a:t>
            </a:r>
            <a:r>
              <a:rPr lang="en-US" dirty="0" smtClean="0"/>
              <a:t>)</a:t>
            </a:r>
            <a:endParaRPr lang="en-US" dirty="0"/>
          </a:p>
        </p:txBody>
      </p:sp>
      <p:sp>
        <p:nvSpPr>
          <p:cNvPr id="47" name="Oval 46"/>
          <p:cNvSpPr/>
          <p:nvPr/>
        </p:nvSpPr>
        <p:spPr>
          <a:xfrm>
            <a:off x="4191000" y="4572000"/>
            <a:ext cx="76200" cy="7620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29000" y="4724400"/>
            <a:ext cx="925510" cy="369332"/>
          </a:xfrm>
          <a:prstGeom prst="rect">
            <a:avLst/>
          </a:prstGeom>
          <a:noFill/>
        </p:spPr>
        <p:txBody>
          <a:bodyPr wrap="none" rtlCol="0">
            <a:spAutoFit/>
          </a:bodyPr>
          <a:lstStyle/>
          <a:p>
            <a:r>
              <a:rPr lang="en-US" dirty="0" smtClean="0"/>
              <a:t>(P, T</a:t>
            </a:r>
            <a:r>
              <a:rPr lang="en-US" sz="1200" dirty="0" smtClean="0"/>
              <a:t>1</a:t>
            </a:r>
            <a:r>
              <a:rPr lang="en-US" dirty="0" smtClean="0"/>
              <a:t>/P)</a:t>
            </a:r>
            <a:endParaRPr lang="en-US" dirty="0"/>
          </a:p>
        </p:txBody>
      </p:sp>
      <p:sp>
        <p:nvSpPr>
          <p:cNvPr id="49" name="Oval 48"/>
          <p:cNvSpPr/>
          <p:nvPr/>
        </p:nvSpPr>
        <p:spPr>
          <a:xfrm>
            <a:off x="4191000" y="5105400"/>
            <a:ext cx="76200" cy="7620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V="1">
            <a:off x="990600" y="5181600"/>
            <a:ext cx="3200400" cy="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1371600" y="2895600"/>
            <a:ext cx="76200" cy="7620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752600" y="3276599"/>
            <a:ext cx="76200" cy="7620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209800" y="3810000"/>
            <a:ext cx="76200" cy="7620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667000" y="4191000"/>
            <a:ext cx="76200" cy="7620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p:nvPr/>
        </p:nvCxnSpPr>
        <p:spPr>
          <a:xfrm>
            <a:off x="6781800" y="4379787"/>
            <a:ext cx="0" cy="103041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596103" y="2526268"/>
            <a:ext cx="1354858" cy="369332"/>
          </a:xfrm>
          <a:prstGeom prst="rect">
            <a:avLst/>
          </a:prstGeom>
          <a:noFill/>
        </p:spPr>
        <p:txBody>
          <a:bodyPr wrap="none" rtlCol="0">
            <a:spAutoFit/>
          </a:bodyPr>
          <a:lstStyle/>
          <a:p>
            <a:r>
              <a:rPr lang="en-US" dirty="0" smtClean="0"/>
              <a:t>y = T</a:t>
            </a:r>
            <a:r>
              <a:rPr lang="en-US" sz="1200" dirty="0" smtClean="0"/>
              <a:t>1</a:t>
            </a:r>
            <a:r>
              <a:rPr lang="en-US" dirty="0" smtClean="0"/>
              <a:t>/x + T</a:t>
            </a:r>
            <a:r>
              <a:rPr lang="en-US" sz="1200" dirty="0" smtClean="0"/>
              <a:t>∞</a:t>
            </a:r>
            <a:endParaRPr lang="en-US" dirty="0"/>
          </a:p>
        </p:txBody>
      </p:sp>
      <p:cxnSp>
        <p:nvCxnSpPr>
          <p:cNvPr id="57" name="Curved Connector 56"/>
          <p:cNvCxnSpPr/>
          <p:nvPr/>
        </p:nvCxnSpPr>
        <p:spPr>
          <a:xfrm rot="5400000">
            <a:off x="7219950" y="3067050"/>
            <a:ext cx="1333500" cy="1143000"/>
          </a:xfrm>
          <a:prstGeom prst="curvedConnector3">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52" idx="4"/>
          </p:cNvCxnSpPr>
          <p:nvPr/>
        </p:nvCxnSpPr>
        <p:spPr>
          <a:xfrm>
            <a:off x="990600" y="3352800"/>
            <a:ext cx="8001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53" idx="4"/>
          </p:cNvCxnSpPr>
          <p:nvPr/>
        </p:nvCxnSpPr>
        <p:spPr>
          <a:xfrm flipV="1">
            <a:off x="990600" y="3886201"/>
            <a:ext cx="1257300" cy="856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endCxn id="54" idx="3"/>
          </p:cNvCxnSpPr>
          <p:nvPr/>
        </p:nvCxnSpPr>
        <p:spPr>
          <a:xfrm flipV="1">
            <a:off x="990600" y="4256042"/>
            <a:ext cx="1687559" cy="1115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4" idx="3"/>
          </p:cNvCxnSpPr>
          <p:nvPr/>
        </p:nvCxnSpPr>
        <p:spPr>
          <a:xfrm flipH="1">
            <a:off x="2667000" y="4256042"/>
            <a:ext cx="11159" cy="222095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2198641" y="3886200"/>
            <a:ext cx="11160" cy="25908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1763759" y="3352800"/>
            <a:ext cx="1" cy="31242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5" name="Left Brace 74"/>
          <p:cNvSpPr/>
          <p:nvPr/>
        </p:nvSpPr>
        <p:spPr>
          <a:xfrm flipH="1">
            <a:off x="4295578" y="5181600"/>
            <a:ext cx="337083" cy="1342072"/>
          </a:xfrm>
          <a:prstGeom prst="leftBrace">
            <a:avLst>
              <a:gd name="adj1" fmla="val 8333"/>
              <a:gd name="adj2" fmla="val 47926"/>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Left Brace 75"/>
          <p:cNvSpPr/>
          <p:nvPr/>
        </p:nvSpPr>
        <p:spPr>
          <a:xfrm flipH="1">
            <a:off x="8229600" y="5486400"/>
            <a:ext cx="337083" cy="1037272"/>
          </a:xfrm>
          <a:prstGeom prst="leftBrace">
            <a:avLst>
              <a:gd name="adj1" fmla="val 8333"/>
              <a:gd name="adj2" fmla="val 4792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TextBox 77"/>
          <p:cNvSpPr txBox="1"/>
          <p:nvPr/>
        </p:nvSpPr>
        <p:spPr>
          <a:xfrm>
            <a:off x="7183192" y="4682339"/>
            <a:ext cx="428322" cy="369332"/>
          </a:xfrm>
          <a:prstGeom prst="rect">
            <a:avLst/>
          </a:prstGeom>
          <a:noFill/>
        </p:spPr>
        <p:txBody>
          <a:bodyPr wrap="none" rtlCol="0">
            <a:spAutoFit/>
          </a:bodyPr>
          <a:lstStyle/>
          <a:p>
            <a:r>
              <a:rPr lang="en-US" dirty="0" smtClean="0"/>
              <a:t>T</a:t>
            </a:r>
            <a:r>
              <a:rPr lang="en-US" sz="1200" dirty="0" smtClean="0"/>
              <a:t>∞</a:t>
            </a:r>
            <a:endParaRPr lang="en-US" dirty="0"/>
          </a:p>
        </p:txBody>
      </p:sp>
      <p:sp>
        <p:nvSpPr>
          <p:cNvPr id="79" name="TextBox 78"/>
          <p:cNvSpPr txBox="1"/>
          <p:nvPr/>
        </p:nvSpPr>
        <p:spPr>
          <a:xfrm>
            <a:off x="8554416" y="5816940"/>
            <a:ext cx="428322" cy="369332"/>
          </a:xfrm>
          <a:prstGeom prst="rect">
            <a:avLst/>
          </a:prstGeom>
          <a:noFill/>
        </p:spPr>
        <p:txBody>
          <a:bodyPr wrap="none" rtlCol="0">
            <a:spAutoFit/>
          </a:bodyPr>
          <a:lstStyle/>
          <a:p>
            <a:r>
              <a:rPr lang="en-US" dirty="0" smtClean="0"/>
              <a:t>T</a:t>
            </a:r>
            <a:r>
              <a:rPr lang="en-US" sz="1200" dirty="0" smtClean="0"/>
              <a:t>∞</a:t>
            </a:r>
            <a:endParaRPr lang="en-US" dirty="0"/>
          </a:p>
        </p:txBody>
      </p:sp>
      <p:cxnSp>
        <p:nvCxnSpPr>
          <p:cNvPr id="80" name="Straight Connector 79"/>
          <p:cNvCxnSpPr/>
          <p:nvPr/>
        </p:nvCxnSpPr>
        <p:spPr>
          <a:xfrm>
            <a:off x="4267200" y="4114800"/>
            <a:ext cx="0" cy="103041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81" name="Left Brace 80"/>
          <p:cNvSpPr/>
          <p:nvPr/>
        </p:nvSpPr>
        <p:spPr>
          <a:xfrm flipH="1">
            <a:off x="4311117" y="4114800"/>
            <a:ext cx="337083" cy="1037272"/>
          </a:xfrm>
          <a:prstGeom prst="leftBrace">
            <a:avLst>
              <a:gd name="adj1" fmla="val 8333"/>
              <a:gd name="adj2" fmla="val 4792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TextBox 81"/>
          <p:cNvSpPr txBox="1"/>
          <p:nvPr/>
        </p:nvSpPr>
        <p:spPr>
          <a:xfrm>
            <a:off x="4648200" y="4477503"/>
            <a:ext cx="428322" cy="369332"/>
          </a:xfrm>
          <a:prstGeom prst="rect">
            <a:avLst/>
          </a:prstGeom>
          <a:noFill/>
        </p:spPr>
        <p:txBody>
          <a:bodyPr wrap="none" rtlCol="0">
            <a:spAutoFit/>
          </a:bodyPr>
          <a:lstStyle/>
          <a:p>
            <a:r>
              <a:rPr lang="en-US" dirty="0" smtClean="0"/>
              <a:t>T</a:t>
            </a:r>
            <a:r>
              <a:rPr lang="en-US" sz="1200" dirty="0" smtClean="0"/>
              <a:t>∞</a:t>
            </a:r>
            <a:endParaRPr lang="en-US" dirty="0"/>
          </a:p>
        </p:txBody>
      </p:sp>
      <p:sp>
        <p:nvSpPr>
          <p:cNvPr id="83" name="TextBox 82"/>
          <p:cNvSpPr txBox="1"/>
          <p:nvPr/>
        </p:nvSpPr>
        <p:spPr>
          <a:xfrm>
            <a:off x="4700361" y="5667970"/>
            <a:ext cx="583814" cy="369332"/>
          </a:xfrm>
          <a:prstGeom prst="rect">
            <a:avLst/>
          </a:prstGeom>
          <a:noFill/>
        </p:spPr>
        <p:txBody>
          <a:bodyPr wrap="none" rtlCol="0">
            <a:spAutoFit/>
          </a:bodyPr>
          <a:lstStyle/>
          <a:p>
            <a:r>
              <a:rPr lang="en-US" dirty="0" smtClean="0"/>
              <a:t>T</a:t>
            </a:r>
            <a:r>
              <a:rPr lang="en-US" sz="1200" dirty="0" smtClean="0"/>
              <a:t>1</a:t>
            </a:r>
            <a:r>
              <a:rPr lang="en-US" dirty="0" smtClean="0"/>
              <a:t>/P</a:t>
            </a:r>
            <a:endParaRPr lang="en-US" dirty="0"/>
          </a:p>
        </p:txBody>
      </p:sp>
    </p:spTree>
    <p:extLst>
      <p:ext uri="{BB962C8B-B14F-4D97-AF65-F5344CB8AC3E}">
        <p14:creationId xmlns:p14="http://schemas.microsoft.com/office/powerpoint/2010/main" val="2338790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Concurrency Platform</a:t>
            </a:r>
            <a:endParaRPr lang="en-US" dirty="0"/>
          </a:p>
        </p:txBody>
      </p:sp>
      <p:sp>
        <p:nvSpPr>
          <p:cNvPr id="3" name="Content Placeholder 2"/>
          <p:cNvSpPr>
            <a:spLocks noGrp="1"/>
          </p:cNvSpPr>
          <p:nvPr>
            <p:ph idx="1"/>
          </p:nvPr>
        </p:nvSpPr>
        <p:spPr>
          <a:xfrm>
            <a:off x="457200" y="1600200"/>
            <a:ext cx="7848600" cy="4525963"/>
          </a:xfrm>
        </p:spPr>
        <p:txBody>
          <a:bodyPr>
            <a:normAutofit fontScale="92500" lnSpcReduction="20000"/>
          </a:bodyPr>
          <a:lstStyle/>
          <a:p>
            <a:r>
              <a:rPr lang="en-US" dirty="0" smtClean="0"/>
              <a:t>Why do we need it?</a:t>
            </a:r>
          </a:p>
          <a:p>
            <a:r>
              <a:rPr lang="en-US" dirty="0" smtClean="0"/>
              <a:t>Programming a shared-memory parallel computer directly using static threads is difficult and error-prone. </a:t>
            </a:r>
          </a:p>
          <a:p>
            <a:r>
              <a:rPr lang="en-US" dirty="0" smtClean="0"/>
              <a:t>Dynamically partitioning the work among the threads so that each thread receives approximately the same load turns out to be a complicated undertaking.</a:t>
            </a:r>
          </a:p>
          <a:p>
            <a:r>
              <a:rPr lang="en-US" dirty="0" smtClean="0"/>
              <a:t>Provides a layer of software that coordinates, schedules, and manages the parallel-computing resources. </a:t>
            </a:r>
          </a:p>
          <a:p>
            <a:endParaRPr lang="en-US" dirty="0"/>
          </a:p>
        </p:txBody>
      </p:sp>
    </p:spTree>
    <p:extLst>
      <p:ext uri="{BB962C8B-B14F-4D97-AF65-F5344CB8AC3E}">
        <p14:creationId xmlns:p14="http://schemas.microsoft.com/office/powerpoint/2010/main" val="33463208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One of the most important classes of concurrency platforms/Models</a:t>
            </a:r>
          </a:p>
          <a:p>
            <a:r>
              <a:rPr lang="en-US" dirty="0" smtClean="0"/>
              <a:t>Allows programmers to specify parallelism in applications without worrying about communication protocols, load balancing, and other vagaries of static-thread programming</a:t>
            </a:r>
          </a:p>
          <a:p>
            <a:r>
              <a:rPr lang="en-US" dirty="0" smtClean="0"/>
              <a:t>Contains a scheduler</a:t>
            </a:r>
          </a:p>
          <a:p>
            <a:r>
              <a:rPr lang="en-US" dirty="0" smtClean="0"/>
              <a:t>Supports two features (the basis of the model):</a:t>
            </a:r>
          </a:p>
          <a:p>
            <a:pPr lvl="1"/>
            <a:r>
              <a:rPr lang="en-US" dirty="0" smtClean="0"/>
              <a:t>Nested parallelism </a:t>
            </a:r>
          </a:p>
          <a:p>
            <a:pPr lvl="1"/>
            <a:r>
              <a:rPr lang="en-US" dirty="0" smtClean="0"/>
              <a:t>Parallel loops</a:t>
            </a:r>
            <a:endParaRPr lang="en-US" dirty="0"/>
          </a:p>
        </p:txBody>
      </p:sp>
    </p:spTree>
    <p:extLst>
      <p:ext uri="{BB962C8B-B14F-4D97-AF65-F5344CB8AC3E}">
        <p14:creationId xmlns:p14="http://schemas.microsoft.com/office/powerpoint/2010/main" val="17719626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Nested Parallelism </a:t>
            </a:r>
            <a:endParaRPr lang="en-US" dirty="0"/>
          </a:p>
        </p:txBody>
      </p:sp>
      <p:sp>
        <p:nvSpPr>
          <p:cNvPr id="3" name="Content Placeholder 2"/>
          <p:cNvSpPr>
            <a:spLocks noGrp="1"/>
          </p:cNvSpPr>
          <p:nvPr>
            <p:ph idx="1"/>
          </p:nvPr>
        </p:nvSpPr>
        <p:spPr>
          <a:xfrm>
            <a:off x="457200" y="1600200"/>
            <a:ext cx="5638800" cy="4525963"/>
          </a:xfrm>
        </p:spPr>
        <p:txBody>
          <a:bodyPr/>
          <a:lstStyle/>
          <a:p>
            <a:r>
              <a:rPr lang="en-US" dirty="0" smtClean="0"/>
              <a:t>Allows a subroutine to be “spawned”, allowing the caller to proceed while the spawned subroutine is computing its results</a:t>
            </a:r>
          </a:p>
          <a:p>
            <a:endParaRPr lang="en-US" dirty="0"/>
          </a:p>
        </p:txBody>
      </p:sp>
    </p:spTree>
    <p:extLst>
      <p:ext uri="{BB962C8B-B14F-4D97-AF65-F5344CB8AC3E}">
        <p14:creationId xmlns:p14="http://schemas.microsoft.com/office/powerpoint/2010/main" val="2760527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Loop</a:t>
            </a:r>
            <a:endParaRPr lang="en-US" dirty="0"/>
          </a:p>
        </p:txBody>
      </p:sp>
      <p:sp>
        <p:nvSpPr>
          <p:cNvPr id="3" name="Content Placeholder 2"/>
          <p:cNvSpPr>
            <a:spLocks noGrp="1"/>
          </p:cNvSpPr>
          <p:nvPr>
            <p:ph idx="1"/>
          </p:nvPr>
        </p:nvSpPr>
        <p:spPr>
          <a:xfrm>
            <a:off x="457200" y="1600200"/>
            <a:ext cx="5638800" cy="4525963"/>
          </a:xfrm>
        </p:spPr>
        <p:txBody>
          <a:bodyPr/>
          <a:lstStyle/>
          <a:p>
            <a:r>
              <a:rPr lang="en-US" dirty="0" smtClean="0"/>
              <a:t>A parallel loop is like an ordinary for loop, except that the iterations of the loop can execute concurrently.</a:t>
            </a:r>
            <a:endParaRPr lang="en-US" dirty="0"/>
          </a:p>
        </p:txBody>
      </p:sp>
    </p:spTree>
    <p:extLst>
      <p:ext uri="{BB962C8B-B14F-4D97-AF65-F5344CB8AC3E}">
        <p14:creationId xmlns:p14="http://schemas.microsoft.com/office/powerpoint/2010/main" val="17254425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basic of dynamic multithreading</a:t>
            </a:r>
            <a:endParaRPr lang="en-US" dirty="0"/>
          </a:p>
        </p:txBody>
      </p:sp>
      <p:sp>
        <p:nvSpPr>
          <p:cNvPr id="3" name="Content Placeholder 2"/>
          <p:cNvSpPr>
            <a:spLocks noGrp="1"/>
          </p:cNvSpPr>
          <p:nvPr>
            <p:ph idx="1"/>
          </p:nvPr>
        </p:nvSpPr>
        <p:spPr>
          <a:xfrm>
            <a:off x="457200" y="1295400"/>
            <a:ext cx="8229600" cy="838199"/>
          </a:xfrm>
        </p:spPr>
        <p:txBody>
          <a:bodyPr/>
          <a:lstStyle/>
          <a:p>
            <a:r>
              <a:rPr lang="en-US" dirty="0" smtClean="0"/>
              <a:t>An example:  the </a:t>
            </a:r>
            <a:r>
              <a:rPr lang="en-US" dirty="0" smtClean="0"/>
              <a:t>Fibonacci number </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33600"/>
            <a:ext cx="24765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267200"/>
            <a:ext cx="357187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587" y="4362450"/>
            <a:ext cx="36290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 y="6581001"/>
            <a:ext cx="3100127" cy="276999"/>
          </a:xfrm>
          <a:prstGeom prst="rect">
            <a:avLst/>
          </a:prstGeom>
        </p:spPr>
        <p:txBody>
          <a:bodyPr wrap="none">
            <a:spAutoFit/>
          </a:bodyPr>
          <a:lstStyle/>
          <a:p>
            <a:r>
              <a:rPr lang="en-US" sz="1200" dirty="0"/>
              <a:t>http://</a:t>
            </a:r>
            <a:r>
              <a:rPr lang="en-US" sz="1200" dirty="0" err="1"/>
              <a:t>www.creationoutreach.com</a:t>
            </a:r>
            <a:r>
              <a:rPr lang="en-US" sz="1200" dirty="0"/>
              <a:t>/id108.html</a:t>
            </a:r>
          </a:p>
        </p:txBody>
      </p:sp>
      <p:sp>
        <p:nvSpPr>
          <p:cNvPr id="5" name="Rectangle 4"/>
          <p:cNvSpPr/>
          <p:nvPr/>
        </p:nvSpPr>
        <p:spPr>
          <a:xfrm>
            <a:off x="3124200" y="6581001"/>
            <a:ext cx="6629400" cy="276999"/>
          </a:xfrm>
          <a:prstGeom prst="rect">
            <a:avLst/>
          </a:prstGeom>
        </p:spPr>
        <p:txBody>
          <a:bodyPr wrap="square">
            <a:spAutoFit/>
          </a:bodyPr>
          <a:lstStyle/>
          <a:p>
            <a:r>
              <a:rPr lang="en-US" sz="1200" dirty="0"/>
              <a:t>http://</a:t>
            </a:r>
            <a:r>
              <a:rPr lang="en-US" sz="1200" dirty="0" err="1"/>
              <a:t>whofortedblog.com</a:t>
            </a:r>
            <a:r>
              <a:rPr lang="en-US" sz="1200" dirty="0"/>
              <a:t>/2009/10/25/the-</a:t>
            </a:r>
            <a:r>
              <a:rPr lang="en-US" sz="1200" dirty="0" err="1"/>
              <a:t>fibonacci</a:t>
            </a:r>
            <a:r>
              <a:rPr lang="en-US" sz="1200" dirty="0"/>
              <a:t>-sequence-blueprint-of-intelligent-design/</a:t>
            </a:r>
          </a:p>
        </p:txBody>
      </p:sp>
      <p:pic>
        <p:nvPicPr>
          <p:cNvPr id="6" name="Picture 5"/>
          <p:cNvPicPr>
            <a:picLocks noChangeAspect="1"/>
          </p:cNvPicPr>
          <p:nvPr/>
        </p:nvPicPr>
        <p:blipFill>
          <a:blip r:embed="rId6"/>
          <a:stretch>
            <a:fillRect/>
          </a:stretch>
        </p:blipFill>
        <p:spPr>
          <a:xfrm>
            <a:off x="3733800" y="2133600"/>
            <a:ext cx="1678924" cy="1765300"/>
          </a:xfrm>
          <a:prstGeom prst="rect">
            <a:avLst/>
          </a:prstGeom>
        </p:spPr>
      </p:pic>
      <p:sp>
        <p:nvSpPr>
          <p:cNvPr id="7" name="Rectangle 6"/>
          <p:cNvSpPr/>
          <p:nvPr/>
        </p:nvSpPr>
        <p:spPr>
          <a:xfrm>
            <a:off x="3352800" y="3914001"/>
            <a:ext cx="6629400" cy="276999"/>
          </a:xfrm>
          <a:prstGeom prst="rect">
            <a:avLst/>
          </a:prstGeom>
        </p:spPr>
        <p:txBody>
          <a:bodyPr wrap="square">
            <a:spAutoFit/>
          </a:bodyPr>
          <a:lstStyle/>
          <a:p>
            <a:r>
              <a:rPr lang="en-US" sz="1200" dirty="0"/>
              <a:t>http://</a:t>
            </a:r>
            <a:r>
              <a:rPr lang="en-US" sz="1200" dirty="0" err="1"/>
              <a:t>www.maplesoft.com</a:t>
            </a:r>
            <a:r>
              <a:rPr lang="en-US" sz="1200" dirty="0"/>
              <a:t>/applications/</a:t>
            </a:r>
            <a:r>
              <a:rPr lang="en-US" sz="1200" dirty="0" err="1"/>
              <a:t>view.aspx?SID</a:t>
            </a:r>
            <a:r>
              <a:rPr lang="en-US" sz="1200" dirty="0"/>
              <a:t>=3617&amp;view=html</a:t>
            </a:r>
          </a:p>
        </p:txBody>
      </p:sp>
    </p:spTree>
    <p:extLst>
      <p:ext uri="{BB962C8B-B14F-4D97-AF65-F5344CB8AC3E}">
        <p14:creationId xmlns:p14="http://schemas.microsoft.com/office/powerpoint/2010/main" val="16684585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33767</TotalTime>
  <Words>3518</Words>
  <Application>Microsoft Macintosh PowerPoint</Application>
  <PresentationFormat>On-screen Show (4:3)</PresentationFormat>
  <Paragraphs>773</Paragraphs>
  <Slides>40</Slides>
  <Notes>15</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Multithreaded Algorithms Part 1 --- The Basic of Dynamic Multithreading  </vt:lpstr>
      <vt:lpstr>Parallel Computers</vt:lpstr>
      <vt:lpstr>Multiprocessor Computers </vt:lpstr>
      <vt:lpstr>Programming Chip Multiprocessors and Shared-memory Parallel Computers </vt:lpstr>
      <vt:lpstr>Concurrency Platform</vt:lpstr>
      <vt:lpstr>Introduction </vt:lpstr>
      <vt:lpstr>Nested Parallelism </vt:lpstr>
      <vt:lpstr>Parallel Loop</vt:lpstr>
      <vt:lpstr>The basic of dynamic multithreading</vt:lpstr>
      <vt:lpstr>Recursive, serial algorithm to compute the nth Fibonacci number</vt:lpstr>
      <vt:lpstr>Concurrency Keywords: Spawn and Sync</vt:lpstr>
      <vt:lpstr>Spawn vs. Ordinary Procedure Call</vt:lpstr>
      <vt:lpstr>A Model for Dynamic Multithreading </vt:lpstr>
      <vt:lpstr> Procedure Tree </vt:lpstr>
      <vt:lpstr>Constructing a directed acyclic graph representing the computation of P-FIB(4)</vt:lpstr>
      <vt:lpstr>Constructing a directed acyclic graph representing the computation of P-FIB(4)</vt:lpstr>
      <vt:lpstr>Constructing a directed acyclic graph representing the computation of P-FIB(4)</vt:lpstr>
      <vt:lpstr>Constructing a directed acyclic graph representing the computation of P-FIB(4)</vt:lpstr>
      <vt:lpstr>Procedure tree</vt:lpstr>
      <vt:lpstr>Constructing a directed acyclic graph representing the computation of P-FIB(4)</vt:lpstr>
      <vt:lpstr>Constructing a directed acyclic graph representing the computation of P-FIB(4)</vt:lpstr>
      <vt:lpstr>Constructing a directed acyclic graph representing the computation of P-FIB(4)</vt:lpstr>
      <vt:lpstr>Performance measure: The Concepts of Work and Span</vt:lpstr>
      <vt:lpstr>Constructing a directed acyclic graph representing the computation of P-FIB(4)</vt:lpstr>
      <vt:lpstr>Constructing a directed acyclic graph representing the computation of P-FIB(4)</vt:lpstr>
      <vt:lpstr>Constructing a directed acyclic graph representing the computation of P-FIB(4)</vt:lpstr>
      <vt:lpstr>Constructing a directed acyclic graph representing the computation of P-FIB(4)</vt:lpstr>
      <vt:lpstr>Two Laws: Work Law and Span Law </vt:lpstr>
      <vt:lpstr>Actual Running Time with P Processors</vt:lpstr>
      <vt:lpstr>Actual Running Time with P Processors</vt:lpstr>
      <vt:lpstr>Actual Running Time with P Processors</vt:lpstr>
      <vt:lpstr>Speedup</vt:lpstr>
      <vt:lpstr>Parallelism</vt:lpstr>
      <vt:lpstr>Parallel Slackness</vt:lpstr>
      <vt:lpstr>Scheduling </vt:lpstr>
      <vt:lpstr>Online, Distributed </vt:lpstr>
      <vt:lpstr>Centralized scheduler </vt:lpstr>
      <vt:lpstr>PowerPoint Presentation</vt:lpstr>
      <vt:lpstr>Theorem: Upper Bound of Greedy Scheduling</vt:lpstr>
      <vt:lpstr>The relation between P and TP</vt:lpstr>
    </vt:vector>
  </TitlesOfParts>
  <Company>Athabasca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Multithreading Programming</dc:title>
  <dc:creator>Oscar</dc:creator>
  <cp:lastModifiedBy>Oscar Lin</cp:lastModifiedBy>
  <cp:revision>127</cp:revision>
  <dcterms:created xsi:type="dcterms:W3CDTF">2012-09-28T16:10:26Z</dcterms:created>
  <dcterms:modified xsi:type="dcterms:W3CDTF">2014-02-07T04:52:55Z</dcterms:modified>
</cp:coreProperties>
</file>